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142"/>
  </p:notesMasterIdLst>
  <p:sldIdLst>
    <p:sldId id="258" r:id="rId6"/>
    <p:sldId id="755" r:id="rId7"/>
    <p:sldId id="757" r:id="rId8"/>
    <p:sldId id="756" r:id="rId9"/>
    <p:sldId id="754" r:id="rId10"/>
    <p:sldId id="753" r:id="rId11"/>
    <p:sldId id="752" r:id="rId12"/>
    <p:sldId id="750" r:id="rId13"/>
    <p:sldId id="751" r:id="rId14"/>
    <p:sldId id="748" r:id="rId15"/>
    <p:sldId id="747" r:id="rId16"/>
    <p:sldId id="749" r:id="rId17"/>
    <p:sldId id="746" r:id="rId18"/>
    <p:sldId id="743" r:id="rId19"/>
    <p:sldId id="740" r:id="rId20"/>
    <p:sldId id="741" r:id="rId21"/>
    <p:sldId id="744" r:id="rId22"/>
    <p:sldId id="742" r:id="rId23"/>
    <p:sldId id="745" r:id="rId24"/>
    <p:sldId id="736" r:id="rId25"/>
    <p:sldId id="738" r:id="rId26"/>
    <p:sldId id="739" r:id="rId27"/>
    <p:sldId id="734" r:id="rId28"/>
    <p:sldId id="737" r:id="rId29"/>
    <p:sldId id="735" r:id="rId30"/>
    <p:sldId id="729" r:id="rId31"/>
    <p:sldId id="731" r:id="rId32"/>
    <p:sldId id="732" r:id="rId33"/>
    <p:sldId id="733" r:id="rId34"/>
    <p:sldId id="728" r:id="rId35"/>
    <p:sldId id="730" r:id="rId36"/>
    <p:sldId id="727" r:id="rId37"/>
    <p:sldId id="724" r:id="rId38"/>
    <p:sldId id="726" r:id="rId39"/>
    <p:sldId id="544" r:id="rId40"/>
    <p:sldId id="721" r:id="rId41"/>
    <p:sldId id="722" r:id="rId42"/>
    <p:sldId id="723" r:id="rId43"/>
    <p:sldId id="717" r:id="rId44"/>
    <p:sldId id="718" r:id="rId45"/>
    <p:sldId id="719" r:id="rId46"/>
    <p:sldId id="725" r:id="rId47"/>
    <p:sldId id="720" r:id="rId48"/>
    <p:sldId id="716" r:id="rId49"/>
    <p:sldId id="715" r:id="rId50"/>
    <p:sldId id="708" r:id="rId51"/>
    <p:sldId id="714" r:id="rId52"/>
    <p:sldId id="706" r:id="rId53"/>
    <p:sldId id="707" r:id="rId54"/>
    <p:sldId id="709" r:id="rId55"/>
    <p:sldId id="710" r:id="rId56"/>
    <p:sldId id="705" r:id="rId57"/>
    <p:sldId id="711" r:id="rId58"/>
    <p:sldId id="712" r:id="rId59"/>
    <p:sldId id="702" r:id="rId60"/>
    <p:sldId id="703" r:id="rId61"/>
    <p:sldId id="713" r:id="rId62"/>
    <p:sldId id="697" r:id="rId63"/>
    <p:sldId id="698" r:id="rId64"/>
    <p:sldId id="699" r:id="rId65"/>
    <p:sldId id="700" r:id="rId66"/>
    <p:sldId id="704" r:id="rId67"/>
    <p:sldId id="684" r:id="rId68"/>
    <p:sldId id="696" r:id="rId69"/>
    <p:sldId id="695" r:id="rId70"/>
    <p:sldId id="685" r:id="rId71"/>
    <p:sldId id="686" r:id="rId72"/>
    <p:sldId id="687" r:id="rId73"/>
    <p:sldId id="624" r:id="rId74"/>
    <p:sldId id="626" r:id="rId75"/>
    <p:sldId id="627" r:id="rId76"/>
    <p:sldId id="625" r:id="rId77"/>
    <p:sldId id="628" r:id="rId78"/>
    <p:sldId id="622" r:id="rId79"/>
    <p:sldId id="629" r:id="rId80"/>
    <p:sldId id="635" r:id="rId81"/>
    <p:sldId id="630" r:id="rId82"/>
    <p:sldId id="634" r:id="rId83"/>
    <p:sldId id="631" r:id="rId84"/>
    <p:sldId id="632" r:id="rId85"/>
    <p:sldId id="633" r:id="rId86"/>
    <p:sldId id="636" r:id="rId87"/>
    <p:sldId id="637" r:id="rId88"/>
    <p:sldId id="638" r:id="rId89"/>
    <p:sldId id="639" r:id="rId90"/>
    <p:sldId id="640" r:id="rId91"/>
    <p:sldId id="641" r:id="rId92"/>
    <p:sldId id="642" r:id="rId93"/>
    <p:sldId id="646" r:id="rId94"/>
    <p:sldId id="643" r:id="rId95"/>
    <p:sldId id="651" r:id="rId96"/>
    <p:sldId id="644" r:id="rId97"/>
    <p:sldId id="645" r:id="rId98"/>
    <p:sldId id="457" r:id="rId99"/>
    <p:sldId id="647" r:id="rId100"/>
    <p:sldId id="648" r:id="rId101"/>
    <p:sldId id="649" r:id="rId102"/>
    <p:sldId id="650" r:id="rId103"/>
    <p:sldId id="652" r:id="rId104"/>
    <p:sldId id="675" r:id="rId105"/>
    <p:sldId id="653" r:id="rId106"/>
    <p:sldId id="654" r:id="rId107"/>
    <p:sldId id="655" r:id="rId108"/>
    <p:sldId id="656" r:id="rId109"/>
    <p:sldId id="657" r:id="rId110"/>
    <p:sldId id="658" r:id="rId111"/>
    <p:sldId id="671" r:id="rId112"/>
    <p:sldId id="672" r:id="rId113"/>
    <p:sldId id="673" r:id="rId114"/>
    <p:sldId id="659" r:id="rId115"/>
    <p:sldId id="660" r:id="rId116"/>
    <p:sldId id="661" r:id="rId117"/>
    <p:sldId id="662" r:id="rId118"/>
    <p:sldId id="663" r:id="rId119"/>
    <p:sldId id="664" r:id="rId120"/>
    <p:sldId id="665" r:id="rId121"/>
    <p:sldId id="666" r:id="rId122"/>
    <p:sldId id="667" r:id="rId123"/>
    <p:sldId id="668" r:id="rId124"/>
    <p:sldId id="683" r:id="rId125"/>
    <p:sldId id="694" r:id="rId126"/>
    <p:sldId id="693" r:id="rId127"/>
    <p:sldId id="669" r:id="rId128"/>
    <p:sldId id="670" r:id="rId129"/>
    <p:sldId id="676" r:id="rId130"/>
    <p:sldId id="677" r:id="rId131"/>
    <p:sldId id="678" r:id="rId132"/>
    <p:sldId id="679" r:id="rId133"/>
    <p:sldId id="681" r:id="rId134"/>
    <p:sldId id="682" r:id="rId135"/>
    <p:sldId id="680" r:id="rId136"/>
    <p:sldId id="688" r:id="rId137"/>
    <p:sldId id="689" r:id="rId138"/>
    <p:sldId id="690" r:id="rId139"/>
    <p:sldId id="691" r:id="rId140"/>
    <p:sldId id="692" r:id="rId141"/>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C09"/>
    <a:srgbClr val="00DEB4"/>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04" autoAdjust="0"/>
    <p:restoredTop sz="94660"/>
  </p:normalViewPr>
  <p:slideViewPr>
    <p:cSldViewPr snapToGrid="0">
      <p:cViewPr varScale="1">
        <p:scale>
          <a:sx n="53" d="100"/>
          <a:sy n="53" d="100"/>
        </p:scale>
        <p:origin x="6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N"/>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858A0F22-49F8-4A8A-9EA6-5247703F76FF}" type="datetimeFigureOut">
              <a:rPr lang="en-IN" smtClean="0"/>
              <a:t>12-03-2024</a:t>
            </a:fld>
            <a:endParaRPr lang="en-IN"/>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en-IN"/>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IN"/>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B7BF5AAA-26AE-4D4A-BC75-715571ECD8FA}" type="slidenum">
              <a:rPr lang="en-IN" smtClean="0"/>
              <a:t>‹#›</a:t>
            </a:fld>
            <a:endParaRPr lang="en-IN"/>
          </a:p>
        </p:txBody>
      </p:sp>
    </p:spTree>
    <p:extLst>
      <p:ext uri="{BB962C8B-B14F-4D97-AF65-F5344CB8AC3E}">
        <p14:creationId xmlns:p14="http://schemas.microsoft.com/office/powerpoint/2010/main" val="356223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2222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youtube.com/capgeminimed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E3F0-4731-4C15-868A-D1695ABE4E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9930F4-1250-43A4-AC6C-43F9C2A13C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21A7B1-88B8-4777-88F1-947EF6770836}"/>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383CFCB6-3088-4766-8907-08A3C5E4A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267E59-B149-4B78-816A-DD3AF6B0B324}"/>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523564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B54C-0621-41CE-9092-62BF57B91B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15D5EA-014A-4753-9184-86FD18674C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72458-6CF2-404B-84B1-BD72D7059508}"/>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CF79C5D2-F2CD-46AF-B125-92353F9733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A3586A-BF96-437B-B23F-8C991FA5B2EE}"/>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27825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C52EEF-7C95-411D-B43A-25DDEA2D09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20F593-DB35-4C4B-87FF-7A05AF6CEC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E33113-54AB-4817-82C0-EC8ADECD34F6}"/>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306BF9A9-9C67-4364-87AE-CF2B7AE025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EB03B2-CBAB-4ADC-B8FD-BC4225BD8497}"/>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733678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49845762"/>
      </p:ext>
    </p:extLst>
  </p:cSld>
  <p:clrMapOvr>
    <a:masterClrMapping/>
  </p:clrMapOvr>
  <p:extLst>
    <p:ext uri="{DCECCB84-F9BA-43D5-87BE-67443E8EF086}">
      <p15:sldGuideLst xmlns:p15="http://schemas.microsoft.com/office/powerpoint/2012/main">
        <p15:guide id="1" orient="horz" pos="33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90" y="1412876"/>
            <a:ext cx="11376025" cy="5025502"/>
          </a:xfrm>
          <a:prstGeom prst="rect">
            <a:avLst/>
          </a:prstGeom>
        </p:spPr>
        <p:txBody>
          <a:bodyPr anchor="ctr"/>
          <a:lstStyle>
            <a:lvl1pPr algn="ctr">
              <a:defRPr/>
            </a:lvl1pPr>
          </a:lstStyle>
          <a:p>
            <a:endParaRPr lang="pt-PT"/>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7"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1880" y="6555758"/>
            <a:ext cx="314509"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90"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6" y="188640"/>
            <a:ext cx="424356" cy="459624"/>
          </a:xfrm>
          <a:prstGeom prst="rect">
            <a:avLst/>
          </a:prstGeom>
        </p:spPr>
      </p:pic>
    </p:spTree>
    <p:extLst>
      <p:ext uri="{BB962C8B-B14F-4D97-AF65-F5344CB8AC3E}">
        <p14:creationId xmlns:p14="http://schemas.microsoft.com/office/powerpoint/2010/main" val="367098372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1 Gray">
    <p:bg>
      <p:bgPr>
        <a:solidFill>
          <a:srgbClr val="272936"/>
        </a:solidFill>
        <a:effectLst/>
      </p:bgPr>
    </p:bg>
    <p:spTree>
      <p:nvGrpSpPr>
        <p:cNvPr id="1" name=""/>
        <p:cNvGrpSpPr/>
        <p:nvPr/>
      </p:nvGrpSpPr>
      <p:grpSpPr>
        <a:xfrm>
          <a:off x="0" y="0"/>
          <a:ext cx="0" cy="0"/>
          <a:chOff x="0" y="0"/>
          <a:chExt cx="0" cy="0"/>
        </a:xfrm>
      </p:grpSpPr>
      <p:sp>
        <p:nvSpPr>
          <p:cNvPr id="23" name="CR &amp; Confidentiality"/>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2021 Capgemini. All rights reserved.</a:t>
            </a:r>
          </a:p>
        </p:txBody>
      </p:sp>
      <p:pic>
        <p:nvPicPr>
          <p:cNvPr id="28" name="Shape 01-Vibrant Blue">
            <a:extLst>
              <a:ext uri="{FF2B5EF4-FFF2-40B4-BE49-F238E27FC236}">
                <a16:creationId xmlns:a16="http://schemas.microsoft.com/office/drawing/2014/main" id="{CFD4BD67-7A96-4F02-AD8B-7157189FD6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grpSp>
        <p:nvGrpSpPr>
          <p:cNvPr id="4" name="Boilerplate">
            <a:extLst>
              <a:ext uri="{FF2B5EF4-FFF2-40B4-BE49-F238E27FC236}">
                <a16:creationId xmlns:a16="http://schemas.microsoft.com/office/drawing/2014/main" id="{355DAE28-89DC-4F72-853C-8C1E599ABDB9}"/>
              </a:ext>
            </a:extLst>
          </p:cNvPr>
          <p:cNvGrpSpPr/>
          <p:nvPr userDrawn="1"/>
        </p:nvGrpSpPr>
        <p:grpSpPr>
          <a:xfrm>
            <a:off x="6536184" y="2939130"/>
            <a:ext cx="4638214" cy="1872894"/>
            <a:chOff x="6536184" y="2939130"/>
            <a:chExt cx="4638214" cy="1872894"/>
          </a:xfrm>
        </p:grpSpPr>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mn-l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mn-lt"/>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mn-lt"/>
                </a:rPr>
                <a:t>About Capgemini</a:t>
              </a:r>
            </a:p>
          </p:txBody>
        </p:sp>
      </p:grpSp>
      <p:sp>
        <p:nvSpPr>
          <p:cNvPr id="16" name="Slogan &amp; CG URL"/>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mn-lt"/>
              </a:rPr>
              <a:t>Get the Future You Want </a:t>
            </a:r>
            <a:r>
              <a:rPr lang="en-US" sz="900">
                <a:solidFill>
                  <a:schemeClr val="bg1"/>
                </a:solidFill>
                <a:effectLst/>
                <a:latin typeface="+mn-lt"/>
              </a:rPr>
              <a:t>|</a:t>
            </a:r>
            <a:r>
              <a:rPr lang="en-GB" sz="900">
                <a:solidFill>
                  <a:schemeClr val="bg1"/>
                </a:solidFill>
                <a:effectLst/>
                <a:latin typeface="+mn-lt"/>
              </a:rPr>
              <a:t> </a:t>
            </a:r>
            <a:r>
              <a:rPr lang="en-US" sz="1050">
                <a:solidFill>
                  <a:schemeClr val="accent2"/>
                </a:solidFill>
                <a:latin typeface="+mn-lt"/>
              </a:rPr>
              <a:t>www.capgemini.com</a:t>
            </a:r>
          </a:p>
        </p:txBody>
      </p:sp>
      <p:grpSp>
        <p:nvGrpSpPr>
          <p:cNvPr id="22" name="Social Media Links">
            <a:extLst>
              <a:ext uri="{FF2B5EF4-FFF2-40B4-BE49-F238E27FC236}">
                <a16:creationId xmlns:a16="http://schemas.microsoft.com/office/drawing/2014/main" id="{72A899AB-FA13-4080-A6D1-C1D99ABC28EA}"/>
              </a:ext>
            </a:extLst>
          </p:cNvPr>
          <p:cNvGrpSpPr/>
          <p:nvPr userDrawn="1"/>
        </p:nvGrpSpPr>
        <p:grpSpPr>
          <a:xfrm>
            <a:off x="426720" y="4968013"/>
            <a:ext cx="1866702" cy="333195"/>
            <a:chOff x="426720" y="4968013"/>
            <a:chExt cx="1866702" cy="333195"/>
          </a:xfrm>
        </p:grpSpPr>
        <p:pic>
          <p:nvPicPr>
            <p:cNvPr id="24" name="LinkedIn Icon" descr="D:\My Work\Template\Icons\Social Media\LinkedIN.png">
              <a:hlinkClick r:id="rId3"/>
              <a:extLst>
                <a:ext uri="{FF2B5EF4-FFF2-40B4-BE49-F238E27FC236}">
                  <a16:creationId xmlns:a16="http://schemas.microsoft.com/office/drawing/2014/main" id="{34DF7EBF-19B8-4438-A8E1-01F06007195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25" name="Slideshare Icon" descr="D:\My Work\Template\Icons\Social Media\SlideShare.png">
              <a:hlinkClick r:id="rId5"/>
              <a:extLst>
                <a:ext uri="{FF2B5EF4-FFF2-40B4-BE49-F238E27FC236}">
                  <a16:creationId xmlns:a16="http://schemas.microsoft.com/office/drawing/2014/main" id="{9A97FC51-233B-49B0-A0F4-DA413387BE5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26" name="Twitter Icon" descr="D:\My Work\Template\Icons\Social Media\Twitter.png">
              <a:hlinkClick r:id="rId7"/>
              <a:extLst>
                <a:ext uri="{FF2B5EF4-FFF2-40B4-BE49-F238E27FC236}">
                  <a16:creationId xmlns:a16="http://schemas.microsoft.com/office/drawing/2014/main" id="{5255C755-B4EB-41C0-8E76-C6A7E09C347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7" name="Youtube Icon" descr="D:\My Work\Template\Icons\Social Media\YouTube.png">
              <a:hlinkClick r:id="rId9"/>
              <a:extLst>
                <a:ext uri="{FF2B5EF4-FFF2-40B4-BE49-F238E27FC236}">
                  <a16:creationId xmlns:a16="http://schemas.microsoft.com/office/drawing/2014/main" id="{7EF20F7D-BFD3-4403-8168-47A297EAD74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pic>
          <p:nvPicPr>
            <p:cNvPr id="29" name="Facebook Icon" descr="D:\My Work\Template\Icons\Social Media\Facebook.png">
              <a:hlinkClick r:id="rId11"/>
              <a:extLst>
                <a:ext uri="{FF2B5EF4-FFF2-40B4-BE49-F238E27FC236}">
                  <a16:creationId xmlns:a16="http://schemas.microsoft.com/office/drawing/2014/main" id="{FDDCBD14-9657-4918-96BB-79A9677BC36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grpSp>
      <p:pic>
        <p:nvPicPr>
          <p:cNvPr id="18" name="CG Logo w Spade" descr="Une image contenant texte&#10;&#10;Description générée automatiquement">
            <a:extLst>
              <a:ext uri="{FF2B5EF4-FFF2-40B4-BE49-F238E27FC236}">
                <a16:creationId xmlns:a16="http://schemas.microsoft.com/office/drawing/2014/main" id="{C801F3AA-5970-4D05-8388-76BCD64751D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07221231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DBD5-23A0-4A4F-A1F0-8E44678840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205335-4453-44BE-BC84-3D122AA672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6829EF-8973-406E-B1B7-0B1699C7E094}"/>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1233C877-A932-471B-9115-5B7E8B16F1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5F469E-E23C-4DAD-86EF-ABE1029ED06C}"/>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94125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767E-7CAF-433B-9430-82647FBE6A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6EAC7F-6D0A-44AD-B37C-856B621711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BE9DF2-1FC6-4C1C-8348-DDBF87C351E4}"/>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E3AC1EF3-B521-48CB-9F17-FB13E0796A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B910B4-70ED-456D-9BA1-158D0B3D5E73}"/>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66347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F1A5-B3DB-4FF1-8807-BC4DD69383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7C74FF-3B28-4CE4-9F08-3DEB75CC1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0FDD2B-BEC8-46D0-81F2-379EECF511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E13CDE-17D0-4011-8412-AC96489E0E86}"/>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6" name="Footer Placeholder 5">
            <a:extLst>
              <a:ext uri="{FF2B5EF4-FFF2-40B4-BE49-F238E27FC236}">
                <a16:creationId xmlns:a16="http://schemas.microsoft.com/office/drawing/2014/main" id="{8F11BC25-7359-4DC8-AA55-3E7E6C1011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D10730-C9EA-4C7B-A4C3-D63191AB740A}"/>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42716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8D52-15D7-4F71-B8B3-74DEE476C0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5E2F88-ECFF-4E7E-8C9A-D33CD68C0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A9337D-D48A-4638-9B08-18B403B0F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7F4F79-1552-4067-9441-6CC1E32AB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02CD0F-E205-4B0C-A2A8-11011ED29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107E0C-3B49-4B72-ABA5-179C08988CEF}"/>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8" name="Footer Placeholder 7">
            <a:extLst>
              <a:ext uri="{FF2B5EF4-FFF2-40B4-BE49-F238E27FC236}">
                <a16:creationId xmlns:a16="http://schemas.microsoft.com/office/drawing/2014/main" id="{4A3B60B5-C057-4521-81EF-6539519766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B2DE4C-BBCD-4BBD-A8F8-18E72643E219}"/>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229994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1BEB-2841-4ED7-A05C-357F37F5B0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EF8B57-E579-4197-AB5A-521D202651CE}"/>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4" name="Footer Placeholder 3">
            <a:extLst>
              <a:ext uri="{FF2B5EF4-FFF2-40B4-BE49-F238E27FC236}">
                <a16:creationId xmlns:a16="http://schemas.microsoft.com/office/drawing/2014/main" id="{1A22E423-8C4E-486D-9CEA-2D1CA06329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B0AF86-7486-4F27-90DB-ADABF354E9DB}"/>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400109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FE5962-F5BC-42AC-8837-065A523F2F96}"/>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3" name="Footer Placeholder 2">
            <a:extLst>
              <a:ext uri="{FF2B5EF4-FFF2-40B4-BE49-F238E27FC236}">
                <a16:creationId xmlns:a16="http://schemas.microsoft.com/office/drawing/2014/main" id="{6743C593-75AA-40A0-A107-98D2F3EE1C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B2A6C1-A089-49DD-8009-D440F3AF770B}"/>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213024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641A-8F45-4847-AB26-3ADABED78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6016EF-7FA6-439B-9727-FA4DDB11A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8F7703-0EBD-4322-9996-CB65414EB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2D168-04F5-45AA-BDA8-DFB690B5F641}"/>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6" name="Footer Placeholder 5">
            <a:extLst>
              <a:ext uri="{FF2B5EF4-FFF2-40B4-BE49-F238E27FC236}">
                <a16:creationId xmlns:a16="http://schemas.microsoft.com/office/drawing/2014/main" id="{073B4FCF-3623-44E8-82B6-AD389A0A0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81BE08-EB45-464D-BAC7-DDA044274973}"/>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347448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8DAF-471A-45DF-B22C-C1190A1A7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766B8A-98C3-4963-91EA-692DD41F7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F5A5E0-9518-4B3A-A618-64613963C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6B58B-1C78-49DC-BCCB-B5B382315376}"/>
              </a:ext>
            </a:extLst>
          </p:cNvPr>
          <p:cNvSpPr>
            <a:spLocks noGrp="1"/>
          </p:cNvSpPr>
          <p:nvPr>
            <p:ph type="dt" sz="half" idx="10"/>
          </p:nvPr>
        </p:nvSpPr>
        <p:spPr/>
        <p:txBody>
          <a:bodyPr/>
          <a:lstStyle/>
          <a:p>
            <a:fld id="{0B59FEFD-D049-4942-BA7D-77C89A683DE4}" type="datetimeFigureOut">
              <a:rPr lang="en-IN" smtClean="0"/>
              <a:t>12-03-2024</a:t>
            </a:fld>
            <a:endParaRPr lang="en-IN"/>
          </a:p>
        </p:txBody>
      </p:sp>
      <p:sp>
        <p:nvSpPr>
          <p:cNvPr id="6" name="Footer Placeholder 5">
            <a:extLst>
              <a:ext uri="{FF2B5EF4-FFF2-40B4-BE49-F238E27FC236}">
                <a16:creationId xmlns:a16="http://schemas.microsoft.com/office/drawing/2014/main" id="{340D1EA4-1674-41EF-A91F-E383AE28E3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2E868B-C765-46AE-A074-295B76CFCF4E}"/>
              </a:ext>
            </a:extLst>
          </p:cNvPr>
          <p:cNvSpPr>
            <a:spLocks noGrp="1"/>
          </p:cNvSpPr>
          <p:nvPr>
            <p:ph type="sldNum" sz="quarter" idx="12"/>
          </p:nvPr>
        </p:nvSpPr>
        <p:spPr/>
        <p:txBody>
          <a:bodyPr/>
          <a:lstStyle/>
          <a:p>
            <a:fld id="{EEC02445-9CBD-4156-BFE8-3E0700F093D6}" type="slidenum">
              <a:rPr lang="en-IN" smtClean="0"/>
              <a:t>‹#›</a:t>
            </a:fld>
            <a:endParaRPr lang="en-IN"/>
          </a:p>
        </p:txBody>
      </p:sp>
    </p:spTree>
    <p:extLst>
      <p:ext uri="{BB962C8B-B14F-4D97-AF65-F5344CB8AC3E}">
        <p14:creationId xmlns:p14="http://schemas.microsoft.com/office/powerpoint/2010/main" val="136540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B36BF-1951-4427-A340-57E2E5EC3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C49598-3BD5-42AD-8182-C593F86CB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93EE44-D814-411A-BDE9-EE3E9A2D10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9FEFD-D049-4942-BA7D-77C89A683DE4}" type="datetimeFigureOut">
              <a:rPr lang="en-IN" smtClean="0"/>
              <a:t>12-03-2024</a:t>
            </a:fld>
            <a:endParaRPr lang="en-IN"/>
          </a:p>
        </p:txBody>
      </p:sp>
      <p:sp>
        <p:nvSpPr>
          <p:cNvPr id="5" name="Footer Placeholder 4">
            <a:extLst>
              <a:ext uri="{FF2B5EF4-FFF2-40B4-BE49-F238E27FC236}">
                <a16:creationId xmlns:a16="http://schemas.microsoft.com/office/drawing/2014/main" id="{5FA750B3-A956-476F-85B9-EF0984321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135C3C-11FD-4120-94F3-DA1AA68E0C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02445-9CBD-4156-BFE8-3E0700F093D6}" type="slidenum">
              <a:rPr lang="en-IN" smtClean="0"/>
              <a:t>‹#›</a:t>
            </a:fld>
            <a:endParaRPr lang="en-IN"/>
          </a:p>
        </p:txBody>
      </p:sp>
    </p:spTree>
    <p:extLst>
      <p:ext uri="{BB962C8B-B14F-4D97-AF65-F5344CB8AC3E}">
        <p14:creationId xmlns:p14="http://schemas.microsoft.com/office/powerpoint/2010/main" val="1987280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hidden="1"/>
          <p:cNvGraphicFramePr>
            <a:graphicFrameLocks noChangeAspect="1"/>
          </p:cNvGraphicFramePr>
          <p:nvPr>
            <p:custDataLst>
              <p:tags r:id="rId3"/>
            </p:custDataLst>
            <p:extLst>
              <p:ext uri="{D42A27DB-BD31-4B8C-83A1-F6EECF244321}">
                <p14:modId xmlns:p14="http://schemas.microsoft.com/office/powerpoint/2010/main" val="4273070524"/>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pic>
        <p:nvPicPr>
          <p:cNvPr id="65" name="SEC0" descr="Icon&#10;&#10;Description automatically generated" hidden="1">
            <a:extLst>
              <a:ext uri="{FF2B5EF4-FFF2-40B4-BE49-F238E27FC236}">
                <a16:creationId xmlns:a16="http://schemas.microsoft.com/office/drawing/2014/main" id="{28A3B1AA-714F-442B-9C60-A7A071BCA1A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548715" y="656744"/>
            <a:ext cx="468000" cy="468000"/>
          </a:xfrm>
          <a:prstGeom prst="rect">
            <a:avLst/>
          </a:prstGeom>
        </p:spPr>
      </p:pic>
      <p:pic>
        <p:nvPicPr>
          <p:cNvPr id="87" name="SEC1" descr="Icon&#10;&#10;Description automatically generated" hidden="1">
            <a:extLst>
              <a:ext uri="{FF2B5EF4-FFF2-40B4-BE49-F238E27FC236}">
                <a16:creationId xmlns:a16="http://schemas.microsoft.com/office/drawing/2014/main" id="{3352DDB4-752D-43E5-866A-C4BB403A942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548715" y="656744"/>
            <a:ext cx="468000" cy="468000"/>
          </a:xfrm>
          <a:prstGeom prst="rect">
            <a:avLst/>
          </a:prstGeom>
        </p:spPr>
      </p:pic>
      <p:pic>
        <p:nvPicPr>
          <p:cNvPr id="90" name="SEC2" descr="Logo, icon&#10;&#10;Description automatically generated" hidden="1">
            <a:extLst>
              <a:ext uri="{FF2B5EF4-FFF2-40B4-BE49-F238E27FC236}">
                <a16:creationId xmlns:a16="http://schemas.microsoft.com/office/drawing/2014/main" id="{4405BE45-4653-4314-AFF9-DE2C38F8565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548715" y="656744"/>
            <a:ext cx="468000" cy="468000"/>
          </a:xfrm>
          <a:prstGeom prst="rect">
            <a:avLst/>
          </a:prstGeom>
        </p:spPr>
      </p:pic>
      <p:pic>
        <p:nvPicPr>
          <p:cNvPr id="91" name="SEC3" descr="Icon&#10;&#10;Description automatically generated" hidden="1">
            <a:extLst>
              <a:ext uri="{FF2B5EF4-FFF2-40B4-BE49-F238E27FC236}">
                <a16:creationId xmlns:a16="http://schemas.microsoft.com/office/drawing/2014/main" id="{2EE8A3E1-31F0-40AF-A5F5-27D280E1A16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548715" y="656744"/>
            <a:ext cx="468000" cy="468000"/>
          </a:xfrm>
          <a:prstGeom prst="rect">
            <a:avLst/>
          </a:prstGeom>
        </p:spPr>
      </p:pic>
      <p:grpSp>
        <p:nvGrpSpPr>
          <p:cNvPr id="92" name="Group_Sticker" hidden="1"/>
          <p:cNvGrpSpPr/>
          <p:nvPr userDrawn="1"/>
        </p:nvGrpSpPr>
        <p:grpSpPr>
          <a:xfrm>
            <a:off x="11410737" y="1314004"/>
            <a:ext cx="562654" cy="242788"/>
            <a:chOff x="8505826" y="-2406898"/>
            <a:chExt cx="562654" cy="242788"/>
          </a:xfrm>
        </p:grpSpPr>
        <p:sp>
          <p:nvSpPr>
            <p:cNvPr id="93" name="Textfeld 92"/>
            <p:cNvSpPr txBox="1"/>
            <p:nvPr/>
          </p:nvSpPr>
          <p:spPr>
            <a:xfrm>
              <a:off x="8505826" y="-2356098"/>
              <a:ext cx="562654" cy="153888"/>
            </a:xfrm>
            <a:prstGeom prst="rect">
              <a:avLst/>
            </a:prstGeom>
          </p:spPr>
          <p:txBody>
            <a:bodyPr vert="horz" wrap="none" lIns="0" tIns="0" rIns="0" bIns="0" rtlCol="0" anchor="ctr">
              <a:spAutoFit/>
            </a:bodyPr>
            <a:lstStyle/>
            <a:p>
              <a:pPr algn="ctr"/>
              <a:r>
                <a:rPr lang="de-DE" sz="1000" b="1"/>
                <a:t>STICKER</a:t>
              </a:r>
            </a:p>
          </p:txBody>
        </p:sp>
        <p:cxnSp>
          <p:nvCxnSpPr>
            <p:cNvPr id="97" name="Gerader Verbinder 96"/>
            <p:cNvCxnSpPr/>
            <p:nvPr/>
          </p:nvCxnSpPr>
          <p:spPr>
            <a:xfrm>
              <a:off x="8505826" y="-2406898"/>
              <a:ext cx="56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a:xfrm>
              <a:off x="8505826" y="-2164110"/>
              <a:ext cx="56265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FootnoteAndSource" hidden="1">
            <a:extLst>
              <a:ext uri="{FF2B5EF4-FFF2-40B4-BE49-F238E27FC236}">
                <a16:creationId xmlns:a16="http://schemas.microsoft.com/office/drawing/2014/main" id="{2683B2D7-11AF-4AFA-BA6D-D42EAA9BAA37}"/>
              </a:ext>
            </a:extLst>
          </p:cNvPr>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a:t>	Source:	Source Text</a:t>
            </a:r>
          </a:p>
        </p:txBody>
      </p:sp>
      <p:sp>
        <p:nvSpPr>
          <p:cNvPr id="88" name="CapgeminiBox" hidden="1">
            <a:extLst>
              <a:ext uri="{FF2B5EF4-FFF2-40B4-BE49-F238E27FC236}">
                <a16:creationId xmlns:a16="http://schemas.microsoft.com/office/drawing/2014/main" id="{9BD50CCB-2161-4578-8F33-E8B1078DD298}"/>
              </a:ext>
            </a:extLst>
          </p:cNvPr>
          <p:cNvSpPr txBox="1">
            <a:spLocks/>
          </p:cNvSpPr>
          <p:nvPr userDrawn="1"/>
        </p:nvSpPr>
        <p:spPr>
          <a:xfrm>
            <a:off x="411252" y="82573"/>
            <a:ext cx="1940332" cy="30636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Global V9.0</a:t>
            </a:r>
          </a:p>
          <a:p>
            <a:pPr lvl="4"/>
            <a:endParaRPr lang="en-US"/>
          </a:p>
        </p:txBody>
      </p:sp>
      <p:grpSp>
        <p:nvGrpSpPr>
          <p:cNvPr id="3" name="Primary Colors">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Color Palette warm">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grpSp>
        <p:nvGrpSpPr>
          <p:cNvPr id="4097" name="Color Palette cool">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CG Spade Blue">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Content Placeholder"/>
          <p:cNvSpPr>
            <a:spLocks noGrp="1"/>
          </p:cNvSpPr>
          <p:nvPr>
            <p:ph type="body" idx="1"/>
          </p:nvPr>
        </p:nvSpPr>
        <p:spPr>
          <a:xfrm>
            <a:off x="404813" y="1329743"/>
            <a:ext cx="11379600" cy="513455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6" name="Footer Slide number">
            <a:extLst>
              <a:ext uri="{FF2B5EF4-FFF2-40B4-BE49-F238E27FC236}">
                <a16:creationId xmlns:a16="http://schemas.microsoft.com/office/drawing/2014/main" id="{5539996C-DD2A-49D6-AFB0-763FCB2EE440}"/>
              </a:ext>
            </a:extLst>
          </p:cNvPr>
          <p:cNvSpPr/>
          <p:nvPr userDrawn="1"/>
        </p:nvSpPr>
        <p:spPr>
          <a:xfrm>
            <a:off x="11744128" y="6541977"/>
            <a:ext cx="229263" cy="200055"/>
          </a:xfrm>
          <a:prstGeom prst="rect">
            <a:avLst/>
          </a:prstGeom>
        </p:spPr>
        <p:txBody>
          <a:bodyPr wrap="square" lIns="0" rIns="0">
            <a:spAutoFit/>
          </a:bodyPr>
          <a:lstStyle/>
          <a:p>
            <a:pPr algn="r"/>
            <a:fld id="{0502E5A9-B53C-401E-A0E0-4A359BB0A9E5}" type="slidenum">
              <a:rPr lang="en-US" sz="700" smtClean="0">
                <a:solidFill>
                  <a:srgbClr val="A6A6A6"/>
                </a:solidFill>
                <a:latin typeface="+mn-lt"/>
                <a:cs typeface="Arial" panose="020B0604020202020204" pitchFamily="34" charset="0"/>
              </a:rPr>
              <a:pPr algn="r"/>
              <a:t>‹#›</a:t>
            </a:fld>
            <a:endParaRPr lang="en-US" sz="700">
              <a:solidFill>
                <a:srgbClr val="A6A6A6"/>
              </a:solidFill>
              <a:latin typeface="+mn-lt"/>
              <a:cs typeface="Arial" panose="020B0604020202020204" pitchFamily="34" charset="0"/>
            </a:endParaRPr>
          </a:p>
        </p:txBody>
      </p:sp>
      <p:sp>
        <p:nvSpPr>
          <p:cNvPr id="89" name="Footer Copyright">
            <a:extLst>
              <a:ext uri="{FF2B5EF4-FFF2-40B4-BE49-F238E27FC236}">
                <a16:creationId xmlns:a16="http://schemas.microsoft.com/office/drawing/2014/main" id="{01D50803-B26A-4936-A06C-6E086A6DD719}"/>
              </a:ext>
            </a:extLst>
          </p:cNvPr>
          <p:cNvSpPr/>
          <p:nvPr userDrawn="1"/>
        </p:nvSpPr>
        <p:spPr>
          <a:xfrm>
            <a:off x="7257892" y="6532276"/>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 Capgemini 2022. All rights reserved  |</a:t>
            </a:r>
          </a:p>
        </p:txBody>
      </p:sp>
      <p:sp>
        <p:nvSpPr>
          <p:cNvPr id="62" name="TextBoxFileName">
            <a:extLst>
              <a:ext uri="{FF2B5EF4-FFF2-40B4-BE49-F238E27FC236}">
                <a16:creationId xmlns:a16="http://schemas.microsoft.com/office/drawing/2014/main" id="{CB4B3393-018E-4D63-9562-C180FB014564}"/>
              </a:ext>
            </a:extLst>
          </p:cNvPr>
          <p:cNvSpPr/>
          <p:nvPr userDrawn="1"/>
        </p:nvSpPr>
        <p:spPr>
          <a:xfrm>
            <a:off x="397093" y="6532276"/>
            <a:ext cx="4290409"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en-US" sz="700">
                <a:solidFill>
                  <a:srgbClr val="A6A6A6"/>
                </a:solidFill>
                <a:latin typeface="+mn-lt"/>
              </a:rPr>
              <a:t>Project Timeline ODL CR.pptx</a:t>
            </a:r>
            <a:endParaRPr lang="de-DE" sz="700">
              <a:solidFill>
                <a:srgbClr val="A6A6A6"/>
              </a:solidFill>
              <a:latin typeface="+mn-lt"/>
            </a:endParaRPr>
          </a:p>
        </p:txBody>
      </p:sp>
      <p:sp>
        <p:nvSpPr>
          <p:cNvPr id="64" name="Title Placeholder 1">
            <a:extLst>
              <a:ext uri="{FF2B5EF4-FFF2-40B4-BE49-F238E27FC236}">
                <a16:creationId xmlns:a16="http://schemas.microsoft.com/office/drawing/2014/main" id="{AFE02BC7-53A9-433B-A827-76F69AED5F28}"/>
              </a:ext>
            </a:extLst>
          </p:cNvPr>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Tree>
    <p:extLst>
      <p:ext uri="{BB962C8B-B14F-4D97-AF65-F5344CB8AC3E}">
        <p14:creationId xmlns:p14="http://schemas.microsoft.com/office/powerpoint/2010/main" val="3149408772"/>
      </p:ext>
    </p:extLst>
  </p:cSld>
  <p:clrMap bg1="lt1" tx1="dk1" bg2="lt2" tx2="dk2" accent1="accent1" accent2="accent2" accent3="accent3" accent4="accent4" accent5="accent5" accent6="accent6" hlink="hlink" folHlink="folHlink"/>
  <p:sldLayoutIdLst>
    <p:sldLayoutId id="2147483664" r:id="rId1"/>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23">
          <p15:clr>
            <a:srgbClr val="F26B43"/>
          </p15:clr>
        </p15:guide>
        <p15:guide id="3" orient="horz" pos="4071">
          <p15:clr>
            <a:srgbClr val="F26B43"/>
          </p15:clr>
        </p15:guide>
        <p15:guide id="4" pos="255">
          <p15:clr>
            <a:srgbClr val="F26B43"/>
          </p15:clr>
        </p15:guide>
        <p15:guide id="5" orient="horz" pos="708">
          <p15:clr>
            <a:srgbClr val="F26B43"/>
          </p15:clr>
        </p15:guide>
        <p15:guide id="7" pos="3840">
          <p15:clr>
            <a:srgbClr val="F26B43"/>
          </p15:clr>
        </p15:guide>
        <p15:guide id="8" pos="3897">
          <p15:clr>
            <a:srgbClr val="F26B43"/>
          </p15:clr>
        </p15:guide>
        <p15:guide id="9" pos="3783">
          <p15:clr>
            <a:srgbClr val="F26B43"/>
          </p15:clr>
        </p15:guide>
        <p15:guide id="14" orient="horz" pos="2160">
          <p15:clr>
            <a:srgbClr val="F26B43"/>
          </p15:clr>
        </p15:guide>
        <p15:guide id="23" orient="horz" pos="836">
          <p15:clr>
            <a:srgbClr val="F26B43"/>
          </p15:clr>
        </p15:guide>
        <p15:guide id="24" orient="horz" pos="24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hyperlink" Target="https://www.cloudskillsboost.google/course_templates/537" TargetMode="External"/><Relationship Id="rId3" Type="http://schemas.openxmlformats.org/officeDocument/2006/relationships/hyperlink" Target="https://www.cloudskillsboost.google/course_templates/536" TargetMode="External"/><Relationship Id="rId7" Type="http://schemas.openxmlformats.org/officeDocument/2006/relationships/hyperlink" Target="https://www.cloudskillsboost.google/course_templates/543" TargetMode="External"/><Relationship Id="rId2" Type="http://schemas.openxmlformats.org/officeDocument/2006/relationships/hyperlink" Target="https://www.cloudskillsboost.google/paths/118" TargetMode="External"/><Relationship Id="rId1" Type="http://schemas.openxmlformats.org/officeDocument/2006/relationships/slideLayout" Target="../slideLayouts/slideLayout7.xml"/><Relationship Id="rId6" Type="http://schemas.openxmlformats.org/officeDocument/2006/relationships/hyperlink" Target="https://www.cloudskillsboost.google/course_templates/541" TargetMode="External"/><Relationship Id="rId11" Type="http://schemas.openxmlformats.org/officeDocument/2006/relationships/hyperlink" Target="https://www.cloudskillsboost.google/course_templates/552" TargetMode="External"/><Relationship Id="rId5" Type="http://schemas.openxmlformats.org/officeDocument/2006/relationships/hyperlink" Target="https://www.cloudskillsboost.google/course_templates/554" TargetMode="External"/><Relationship Id="rId10" Type="http://schemas.openxmlformats.org/officeDocument/2006/relationships/hyperlink" Target="https://www.cloudskillsboost.google/course_templates/542" TargetMode="External"/><Relationship Id="rId4" Type="http://schemas.openxmlformats.org/officeDocument/2006/relationships/hyperlink" Target="https://www.cloudskillsboost.google/course_templates/539" TargetMode="External"/><Relationship Id="rId9" Type="http://schemas.openxmlformats.org/officeDocument/2006/relationships/hyperlink" Target="https://www.cloudskillsboost.google/course_templates/538"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medium.com/neuml/getting-started-with-semantic-search-a9fd9d8a48cf"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sebastianraschka.com/blog/2023/llm-reading-list.html"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rxiv.org/abs/1706.03762"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learn.microsoft.com/en-us/azure/cosmos-db/mongodb/vcore/vector-search"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hyperlink" Target="https://flukeflc.openai.azure.com/%22"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learn.microsoft.com/en-us/training/browse/?terms=Generative%20AI"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hyperlink" Target="https://medium.com/@tam.tamanna18/exploring-the-power-of-nlp-why-embeddings-usually-outperform-tf-idf-98742e7b0bce#:~:text=Unlike%20TF%2DIDF%2C%20which%20only,documents%20based%20on%20their%20content."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hyperlink" Target="https://delphiapi-flkts-dev-eastus-001.azurewebsites.net/v2/chat/completions"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delphiapi-flkts-frntend-ui-dev-eastus-003.azurewebsites.net/"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delphiapi-flkts-frntend-ui-dev-eastus-003.azurewebsites.net/"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s://www.flukenetworks.com/knowledge-base"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my.fluke.com/en-U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delphiapi-flkts-frntend-ui-dev-eastus-003.azurewebsites.net/"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azure.com/#@fortive.onmicrosoft.com/resource/subscriptions/52a1d076-bbbf-422a-9bf7-95d61247be4b/resourceGroups/flk-doctranslation-dev/overview"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s://www.fluke.com/en-us/fluke/site-map"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s://www.fluke.com/en-us/product/electrical-testing/digital-multimeters/fluke-87v/%22%3ehttps:/www.fluke.com/en-us/product/electrical-testing/digital-multimeters/fluke-87v%3c/a%3e/n/n2."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fluke.com/en-us/product/electrical-testing/digital-multimeters/fluke-87v" TargetMode="Externa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hyperlink" Target="https://www.fluke.com/en-us/product/electrical-testing/digital-multimeters/fluke-117"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jpeg"/></Relationships>
</file>

<file path=ppt/slides/_rels/slide95.xml.rels><?xml version="1.0" encoding="UTF-8" standalone="yes"?>
<Relationships xmlns="http://schemas.openxmlformats.org/package/2006/relationships"><Relationship Id="rId2" Type="http://schemas.openxmlformats.org/officeDocument/2006/relationships/hyperlink" Target="https://delphiapi-flkts-dev-eastus-001.azurewebsites.net/v2/chat/completions" TargetMode="Externa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degreed.com/plan/3135597" TargetMode="External"/><Relationship Id="rId2" Type="http://schemas.openxmlformats.org/officeDocument/2006/relationships/hyperlink" Target="https://medium.com/@tam.tamanna18/exploring-the-power-of-nlp-why-embeddings-usually-outperform-tf-idf-98742e7b0bce#:~:text=Unlike%20TF%2DIDF%2C%20which%20only,documents%20based%20on%20their%20content."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1656" y="2896692"/>
            <a:ext cx="6439047" cy="1475154"/>
          </a:xfrm>
        </p:spPr>
        <p:txBody>
          <a:bodyPr anchor="ctr"/>
          <a:lstStyle/>
          <a:p>
            <a:r>
              <a:rPr lang="en-IN" sz="3600" dirty="0"/>
              <a:t>Fluke – Demand Forecasting</a:t>
            </a:r>
            <a:br>
              <a:rPr lang="en-IN" sz="3600" dirty="0"/>
            </a:br>
            <a:r>
              <a:rPr lang="en-IN" sz="2400" dirty="0"/>
              <a:t>Queries &amp; Approach</a:t>
            </a:r>
            <a:br>
              <a:rPr lang="en-IN" sz="2400" dirty="0"/>
            </a:br>
            <a:br>
              <a:rPr lang="en-IN" sz="3600" dirty="0">
                <a:solidFill>
                  <a:srgbClr val="0070AD"/>
                </a:solidFill>
                <a:latin typeface="Tahoma" panose="020B0604030504040204" pitchFamily="34" charset="0"/>
                <a:ea typeface="Tahoma" panose="020B0604030504040204" pitchFamily="34" charset="0"/>
                <a:cs typeface="Tahoma" panose="020B0604030504040204" pitchFamily="34" charset="0"/>
              </a:rPr>
            </a:br>
            <a:endParaRPr lang="en-GB" sz="3600" dirty="0">
              <a:solidFill>
                <a:srgbClr val="0070AD"/>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A1AB8B-1C70-6859-8BCA-4CDFEFE67355}"/>
              </a:ext>
            </a:extLst>
          </p:cNvPr>
          <p:cNvSpPr txBox="1"/>
          <p:nvPr/>
        </p:nvSpPr>
        <p:spPr>
          <a:xfrm>
            <a:off x="738738" y="878926"/>
            <a:ext cx="10282187" cy="2031325"/>
          </a:xfrm>
          <a:prstGeom prst="rect">
            <a:avLst/>
          </a:prstGeom>
          <a:noFill/>
        </p:spPr>
        <p:txBody>
          <a:bodyPr wrap="square">
            <a:spAutoFit/>
          </a:bodyPr>
          <a:lstStyle/>
          <a:p>
            <a:r>
              <a:rPr lang="en-IN" i="0" dirty="0">
                <a:solidFill>
                  <a:srgbClr val="444444"/>
                </a:solidFill>
                <a:effectLst/>
                <a:latin typeface="Aptos Narrow" panose="020B0004020202020204" pitchFamily="34" charset="0"/>
              </a:rPr>
              <a:t>1. what is "AMH memory failure"?</a:t>
            </a:r>
          </a:p>
          <a:p>
            <a:endParaRPr lang="en-IN" i="0" dirty="0">
              <a:solidFill>
                <a:srgbClr val="444444"/>
              </a:solidFill>
              <a:effectLst/>
              <a:latin typeface="Aptos Narrow" panose="020B0004020202020204" pitchFamily="34" charset="0"/>
            </a:endParaRPr>
          </a:p>
          <a:p>
            <a:r>
              <a:rPr lang="en-IN" i="0" dirty="0">
                <a:solidFill>
                  <a:srgbClr val="444444"/>
                </a:solidFill>
                <a:effectLst/>
                <a:latin typeface="Aptos Narrow" panose="020B0004020202020204" pitchFamily="34" charset="0"/>
              </a:rPr>
              <a:t>2. what adapters are available for deadweight testers?</a:t>
            </a:r>
          </a:p>
          <a:p>
            <a:endParaRPr lang="en-IN" i="0" dirty="0">
              <a:solidFill>
                <a:srgbClr val="444444"/>
              </a:solidFill>
              <a:effectLst/>
              <a:latin typeface="Aptos Narrow" panose="020B0004020202020204" pitchFamily="34" charset="0"/>
            </a:endParaRPr>
          </a:p>
          <a:p>
            <a:r>
              <a:rPr lang="en-IN" i="0" dirty="0">
                <a:solidFill>
                  <a:srgbClr val="000000"/>
                </a:solidFill>
                <a:effectLst/>
                <a:latin typeface="Calibri" panose="020F0502020204030204" pitchFamily="34" charset="0"/>
              </a:rPr>
              <a:t>3. </a:t>
            </a:r>
            <a:r>
              <a:rPr lang="en-IN" dirty="0">
                <a:solidFill>
                  <a:srgbClr val="444444"/>
                </a:solidFill>
                <a:latin typeface="Aptos Narrow" panose="020B0004020202020204" pitchFamily="34" charset="0"/>
              </a:rPr>
              <a:t>What is the replacement part number for an 8270A manifold? Include the citation</a:t>
            </a:r>
          </a:p>
          <a:p>
            <a:endParaRPr lang="en-IN" i="0" dirty="0">
              <a:solidFill>
                <a:srgbClr val="444444"/>
              </a:solidFill>
              <a:effectLst/>
              <a:latin typeface="Aptos Narrow" panose="020B0004020202020204" pitchFamily="34" charset="0"/>
            </a:endParaRPr>
          </a:p>
          <a:p>
            <a:endParaRPr lang="en-IN" dirty="0"/>
          </a:p>
        </p:txBody>
      </p:sp>
      <p:sp>
        <p:nvSpPr>
          <p:cNvPr id="5" name="TextBox 4">
            <a:extLst>
              <a:ext uri="{FF2B5EF4-FFF2-40B4-BE49-F238E27FC236}">
                <a16:creationId xmlns:a16="http://schemas.microsoft.com/office/drawing/2014/main" id="{71B81BF0-76D7-8D6E-EB30-8CE10FEE5345}"/>
              </a:ext>
            </a:extLst>
          </p:cNvPr>
          <p:cNvSpPr txBox="1"/>
          <p:nvPr/>
        </p:nvSpPr>
        <p:spPr>
          <a:xfrm>
            <a:off x="738737" y="2864531"/>
            <a:ext cx="8491889" cy="1200329"/>
          </a:xfrm>
          <a:prstGeom prst="rect">
            <a:avLst/>
          </a:prstGeom>
          <a:noFill/>
        </p:spPr>
        <p:txBody>
          <a:bodyPr wrap="square">
            <a:spAutoFit/>
          </a:bodyPr>
          <a:lstStyle/>
          <a:p>
            <a:r>
              <a:rPr lang="en-IN" dirty="0">
                <a:solidFill>
                  <a:srgbClr val="000000"/>
                </a:solidFill>
                <a:latin typeface="Calibri" panose="020F0502020204030204" pitchFamily="34" charset="0"/>
              </a:rPr>
              <a:t>I am working on another Project as well. I was postponing other Project from 1.5 months. Once the current response for the current questions are done we will release the UAT. </a:t>
            </a:r>
          </a:p>
          <a:p>
            <a:endParaRPr lang="en-IN" dirty="0">
              <a:solidFill>
                <a:srgbClr val="000000"/>
              </a:solidFill>
              <a:latin typeface="Calibri" panose="020F0502020204030204" pitchFamily="34" charset="0"/>
            </a:endParaRPr>
          </a:p>
          <a:p>
            <a:r>
              <a:rPr lang="en-IN" dirty="0">
                <a:solidFill>
                  <a:srgbClr val="000000"/>
                </a:solidFill>
                <a:latin typeface="Calibri" panose="020F0502020204030204" pitchFamily="34" charset="0"/>
              </a:rPr>
              <a:t>Further changes we can take up as enhancements after couple of weeks.  </a:t>
            </a:r>
            <a:endParaRPr lang="en-IN" dirty="0">
              <a:solidFill>
                <a:srgbClr val="444444"/>
              </a:solidFill>
              <a:latin typeface="Aptos Narrow" panose="020B0004020202020204" pitchFamily="34" charset="0"/>
            </a:endParaRPr>
          </a:p>
        </p:txBody>
      </p:sp>
    </p:spTree>
    <p:extLst>
      <p:ext uri="{BB962C8B-B14F-4D97-AF65-F5344CB8AC3E}">
        <p14:creationId xmlns:p14="http://schemas.microsoft.com/office/powerpoint/2010/main" val="2750115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AF455F-55CB-3E29-F295-A6255861170D}"/>
              </a:ext>
            </a:extLst>
          </p:cNvPr>
          <p:cNvSpPr txBox="1"/>
          <p:nvPr/>
        </p:nvSpPr>
        <p:spPr>
          <a:xfrm>
            <a:off x="481265" y="1622679"/>
            <a:ext cx="9933270" cy="4708981"/>
          </a:xfrm>
          <a:prstGeom prst="rect">
            <a:avLst/>
          </a:prstGeom>
          <a:noFill/>
        </p:spPr>
        <p:txBody>
          <a:bodyPr wrap="square">
            <a:spAutoFit/>
          </a:bodyPr>
          <a:lstStyle/>
          <a:p>
            <a:r>
              <a:rPr lang="en-IN" sz="1200" dirty="0"/>
              <a:t>Fundamentals of Azure OpenAI Service</a:t>
            </a:r>
          </a:p>
          <a:p>
            <a:endParaRPr lang="en-IN" sz="1200" dirty="0"/>
          </a:p>
          <a:p>
            <a:r>
              <a:rPr lang="en-IN" sz="1200" dirty="0"/>
              <a:t>Microsoft Azure AI Fundamentals: Generative AI</a:t>
            </a:r>
          </a:p>
          <a:p>
            <a:endParaRPr lang="en-IN" sz="1200" dirty="0"/>
          </a:p>
          <a:p>
            <a:r>
              <a:rPr lang="en-IN" sz="1200" dirty="0"/>
              <a:t>Fundamentals of Responsible Generative AI</a:t>
            </a:r>
          </a:p>
          <a:p>
            <a:endParaRPr lang="en-IN" sz="1200" dirty="0"/>
          </a:p>
          <a:p>
            <a:r>
              <a:rPr lang="en-IN" sz="1200" dirty="0"/>
              <a:t>Fundamentals of Generative AI</a:t>
            </a:r>
          </a:p>
          <a:p>
            <a:endParaRPr lang="en-IN" sz="1200" dirty="0"/>
          </a:p>
          <a:p>
            <a:r>
              <a:rPr lang="en-IN" sz="1200" dirty="0"/>
              <a:t>Apply prompt engineering with Azure OpenAI Service</a:t>
            </a:r>
          </a:p>
          <a:p>
            <a:endParaRPr lang="en-IN" sz="1200" dirty="0"/>
          </a:p>
          <a:p>
            <a:r>
              <a:rPr lang="en-IN" sz="1200" dirty="0"/>
              <a:t>Develop Generative AI solutions with Azure OpenAI Service</a:t>
            </a:r>
          </a:p>
          <a:p>
            <a:endParaRPr lang="en-IN" sz="1200" dirty="0"/>
          </a:p>
          <a:p>
            <a:r>
              <a:rPr lang="en-IN" sz="1200" dirty="0"/>
              <a:t>Develop Generative AI Solutions with Azure OpenAI Service</a:t>
            </a:r>
          </a:p>
          <a:p>
            <a:endParaRPr lang="en-IN" sz="1200" dirty="0"/>
          </a:p>
          <a:p>
            <a:r>
              <a:rPr lang="en-IN" sz="1200" dirty="0"/>
              <a:t>Get started with Azure OpenAI Service</a:t>
            </a:r>
          </a:p>
          <a:p>
            <a:endParaRPr lang="en-IN" sz="1200" dirty="0"/>
          </a:p>
          <a:p>
            <a:r>
              <a:rPr lang="en-IN" sz="1200" dirty="0"/>
              <a:t>Build natural language solutions with Azure OpenAI Service</a:t>
            </a:r>
          </a:p>
          <a:p>
            <a:endParaRPr lang="en-IN" sz="1200" dirty="0"/>
          </a:p>
          <a:p>
            <a:r>
              <a:rPr lang="en-IN" sz="1200" dirty="0"/>
              <a:t>Introduction to GitHub </a:t>
            </a:r>
            <a:r>
              <a:rPr lang="en-IN" sz="1200" dirty="0" err="1"/>
              <a:t>Copilot</a:t>
            </a:r>
            <a:r>
              <a:rPr lang="en-IN" sz="1200" dirty="0"/>
              <a:t> for Business</a:t>
            </a:r>
          </a:p>
          <a:p>
            <a:endParaRPr lang="en-IN" sz="1200" dirty="0"/>
          </a:p>
          <a:p>
            <a:r>
              <a:rPr lang="en-IN" sz="1200" dirty="0"/>
              <a:t>Introduction to building </a:t>
            </a:r>
            <a:r>
              <a:rPr lang="en-IN" sz="1200" dirty="0" err="1"/>
              <a:t>copilots</a:t>
            </a:r>
            <a:r>
              <a:rPr lang="en-IN" sz="1200" dirty="0"/>
              <a:t> for startups</a:t>
            </a:r>
          </a:p>
          <a:p>
            <a:endParaRPr lang="en-IN" sz="1200" dirty="0"/>
          </a:p>
          <a:p>
            <a:r>
              <a:rPr lang="en-IN" sz="1200" dirty="0"/>
              <a:t>Work with generative artificial intelligence (AI) models in Azure Machine Learning</a:t>
            </a:r>
          </a:p>
          <a:p>
            <a:endParaRPr lang="en-IN" sz="1200" dirty="0"/>
          </a:p>
          <a:p>
            <a:r>
              <a:rPr lang="en-IN" sz="1200" dirty="0"/>
              <a:t>Explore generative AI with </a:t>
            </a:r>
            <a:r>
              <a:rPr lang="en-IN" sz="1200" dirty="0" err="1"/>
              <a:t>Copilot</a:t>
            </a:r>
            <a:r>
              <a:rPr lang="en-IN" sz="1200" dirty="0"/>
              <a:t> in Bing</a:t>
            </a:r>
          </a:p>
        </p:txBody>
      </p:sp>
      <p:sp>
        <p:nvSpPr>
          <p:cNvPr id="4" name="TextBox 3">
            <a:extLst>
              <a:ext uri="{FF2B5EF4-FFF2-40B4-BE49-F238E27FC236}">
                <a16:creationId xmlns:a16="http://schemas.microsoft.com/office/drawing/2014/main" id="{821E083B-4A3E-B555-765C-0B3DF1F685D7}"/>
              </a:ext>
            </a:extLst>
          </p:cNvPr>
          <p:cNvSpPr txBox="1"/>
          <p:nvPr/>
        </p:nvSpPr>
        <p:spPr>
          <a:xfrm>
            <a:off x="324853" y="526340"/>
            <a:ext cx="9415914" cy="646331"/>
          </a:xfrm>
          <a:prstGeom prst="rect">
            <a:avLst/>
          </a:prstGeom>
          <a:noFill/>
        </p:spPr>
        <p:txBody>
          <a:bodyPr wrap="square">
            <a:spAutoFit/>
          </a:bodyPr>
          <a:lstStyle/>
          <a:p>
            <a:r>
              <a:rPr lang="en-IN" u="sng" dirty="0"/>
              <a:t>Azure OpenAI:</a:t>
            </a:r>
            <a:endParaRPr lang="en-IN" dirty="0"/>
          </a:p>
          <a:p>
            <a:r>
              <a:rPr lang="en-IN" dirty="0"/>
              <a:t>https://learn.microsoft.com/en-us/training/browse/?terms=Generative%20AI</a:t>
            </a:r>
          </a:p>
        </p:txBody>
      </p:sp>
    </p:spTree>
    <p:extLst>
      <p:ext uri="{BB962C8B-B14F-4D97-AF65-F5344CB8AC3E}">
        <p14:creationId xmlns:p14="http://schemas.microsoft.com/office/powerpoint/2010/main" val="1785366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25360-7AC1-C607-C1BC-A6859381CF95}"/>
              </a:ext>
            </a:extLst>
          </p:cNvPr>
          <p:cNvSpPr txBox="1"/>
          <p:nvPr/>
        </p:nvSpPr>
        <p:spPr>
          <a:xfrm>
            <a:off x="3048802" y="1446247"/>
            <a:ext cx="6097604" cy="3970318"/>
          </a:xfrm>
          <a:prstGeom prst="rect">
            <a:avLst/>
          </a:prstGeom>
          <a:noFill/>
        </p:spPr>
        <p:txBody>
          <a:bodyPr wrap="square">
            <a:spAutoFit/>
          </a:bodyPr>
          <a:lstStyle/>
          <a:p>
            <a:pPr rtl="0"/>
            <a:r>
              <a:rPr lang="en-IN" b="1" i="1" dirty="0">
                <a:effectLst/>
              </a:rPr>
              <a:t>Generative AI</a:t>
            </a:r>
            <a:r>
              <a:rPr lang="en-IN" i="1" dirty="0">
                <a:effectLst/>
              </a:rPr>
              <a:t> </a:t>
            </a:r>
            <a:r>
              <a:rPr lang="en-IN" i="1" dirty="0">
                <a:effectLst/>
                <a:hlinkClick r:id="rId2" tooltip="https://www.cloudskillsboost.google/paths/118"/>
              </a:rPr>
              <a:t>Learning Path</a:t>
            </a:r>
            <a:r>
              <a:rPr lang="en-IN" dirty="0">
                <a:effectLst/>
              </a:rPr>
              <a:t> </a:t>
            </a:r>
          </a:p>
          <a:p>
            <a:pPr marL="609600" rtl="0"/>
            <a:r>
              <a:rPr lang="en-IN" dirty="0">
                <a:effectLst/>
              </a:rPr>
              <a:t>· [Course] </a:t>
            </a:r>
            <a:r>
              <a:rPr lang="en-IN" dirty="0">
                <a:effectLst/>
                <a:hlinkClick r:id="rId3" tooltip="https://www.cloudskillsboost.google/course_templates/536"/>
              </a:rPr>
              <a:t>Introduction to Generative AI</a:t>
            </a:r>
            <a:r>
              <a:rPr lang="en-IN" dirty="0">
                <a:effectLst/>
              </a:rPr>
              <a:t> </a:t>
            </a:r>
          </a:p>
          <a:p>
            <a:pPr marL="609600" rtl="0"/>
            <a:r>
              <a:rPr lang="en-IN" dirty="0">
                <a:effectLst/>
              </a:rPr>
              <a:t>· [Course] </a:t>
            </a:r>
            <a:r>
              <a:rPr lang="en-IN" dirty="0">
                <a:effectLst/>
                <a:hlinkClick r:id="rId4" tooltip="https://www.cloudskillsboost.google/course_templates/539"/>
              </a:rPr>
              <a:t>Introduction to Large Language Models</a:t>
            </a:r>
            <a:r>
              <a:rPr lang="en-IN" dirty="0">
                <a:effectLst/>
              </a:rPr>
              <a:t> </a:t>
            </a:r>
          </a:p>
          <a:p>
            <a:pPr marL="609600" rtl="0"/>
            <a:r>
              <a:rPr lang="en-IN" dirty="0">
                <a:effectLst/>
              </a:rPr>
              <a:t>· [Course] </a:t>
            </a:r>
            <a:r>
              <a:rPr lang="en-IN" dirty="0">
                <a:effectLst/>
                <a:hlinkClick r:id="rId5" tooltip="https://www.cloudskillsboost.google/course_templates/554"/>
              </a:rPr>
              <a:t>Introduction to Responsible AI</a:t>
            </a:r>
            <a:endParaRPr lang="en-IN" dirty="0">
              <a:effectLst/>
            </a:endParaRPr>
          </a:p>
          <a:p>
            <a:pPr marL="609600" rtl="0"/>
            <a:r>
              <a:rPr lang="en-IN" dirty="0">
                <a:effectLst/>
              </a:rPr>
              <a:t>· [Course] </a:t>
            </a:r>
            <a:r>
              <a:rPr lang="en-IN" dirty="0">
                <a:effectLst/>
                <a:hlinkClick r:id="rId6" tooltip="https://www.cloudskillsboost.google/course_templates/541"/>
              </a:rPr>
              <a:t>Introduction to Image Generation</a:t>
            </a:r>
            <a:r>
              <a:rPr lang="en-IN" dirty="0">
                <a:effectLst/>
              </a:rPr>
              <a:t> </a:t>
            </a:r>
          </a:p>
          <a:p>
            <a:pPr marL="609600" rtl="0"/>
            <a:r>
              <a:rPr lang="en-IN" dirty="0">
                <a:effectLst/>
              </a:rPr>
              <a:t>· [Course] </a:t>
            </a:r>
            <a:r>
              <a:rPr lang="en-IN" dirty="0">
                <a:effectLst/>
                <a:hlinkClick r:id="rId7" tooltip="https://www.cloudskillsboost.google/course_templates/543"/>
              </a:rPr>
              <a:t>Encoder-Decoder Architecture</a:t>
            </a:r>
            <a:r>
              <a:rPr lang="en-IN" dirty="0">
                <a:effectLst/>
              </a:rPr>
              <a:t> </a:t>
            </a:r>
          </a:p>
          <a:p>
            <a:pPr marL="609600" rtl="0"/>
            <a:r>
              <a:rPr lang="en-IN" dirty="0">
                <a:effectLst/>
              </a:rPr>
              <a:t>· [Course] </a:t>
            </a:r>
            <a:r>
              <a:rPr lang="en-IN" dirty="0">
                <a:effectLst/>
                <a:hlinkClick r:id="rId8" tooltip="https://www.cloudskillsboost.google/course_templates/537"/>
              </a:rPr>
              <a:t>Attention Mechanism </a:t>
            </a:r>
            <a:endParaRPr lang="en-IN" dirty="0">
              <a:effectLst/>
            </a:endParaRPr>
          </a:p>
          <a:p>
            <a:pPr marL="609600" rtl="0"/>
            <a:r>
              <a:rPr lang="en-IN" dirty="0">
                <a:effectLst/>
              </a:rPr>
              <a:t>· [Course] </a:t>
            </a:r>
            <a:r>
              <a:rPr lang="en-IN" dirty="0">
                <a:effectLst/>
                <a:hlinkClick r:id="rId9" tooltip="https://www.cloudskillsboost.google/course_templates/538"/>
              </a:rPr>
              <a:t>Transformer Models and BERT Model </a:t>
            </a:r>
            <a:endParaRPr lang="en-IN" dirty="0">
              <a:effectLst/>
            </a:endParaRPr>
          </a:p>
          <a:p>
            <a:pPr marL="609600" rtl="0"/>
            <a:r>
              <a:rPr lang="en-IN" dirty="0">
                <a:effectLst/>
              </a:rPr>
              <a:t>· [Course] </a:t>
            </a:r>
            <a:r>
              <a:rPr lang="en-IN" dirty="0">
                <a:effectLst/>
                <a:hlinkClick r:id="rId10" tooltip="https://www.cloudskillsboost.google/course_templates/542"/>
              </a:rPr>
              <a:t>Create Image Captioning Models</a:t>
            </a:r>
            <a:r>
              <a:rPr lang="en-IN" dirty="0">
                <a:effectLst/>
              </a:rPr>
              <a:t> </a:t>
            </a:r>
          </a:p>
          <a:p>
            <a:pPr marL="609600" rtl="0"/>
            <a:r>
              <a:rPr lang="en-IN" dirty="0">
                <a:effectLst/>
              </a:rPr>
              <a:t>· [Course] </a:t>
            </a:r>
            <a:r>
              <a:rPr lang="en-IN" dirty="0">
                <a:effectLst/>
                <a:hlinkClick r:id="rId11" tooltip="https://www.cloudskillsboost.google/course_templates/552"/>
              </a:rPr>
              <a:t>Introduction to Generative AI Studio</a:t>
            </a:r>
            <a:endParaRPr lang="en-IN" dirty="0">
              <a:effectLst/>
            </a:endParaRPr>
          </a:p>
          <a:p>
            <a:pPr rtl="0"/>
            <a:r>
              <a:rPr lang="en-IN" dirty="0">
                <a:effectLst/>
              </a:rPr>
              <a:t>Google Cloud Skills Boost</a:t>
            </a:r>
          </a:p>
          <a:p>
            <a:pPr rtl="0"/>
            <a:r>
              <a:rPr lang="en-IN" dirty="0" err="1">
                <a:effectLst/>
              </a:rPr>
              <a:t>Qwiklabs</a:t>
            </a:r>
            <a:r>
              <a:rPr lang="en-IN" dirty="0">
                <a:effectLst/>
              </a:rPr>
              <a:t> provides real Google Cloud environments that help developers and IT professionals learn cloud platforms and software, such as Firebase, Kubernetes and more.</a:t>
            </a:r>
          </a:p>
        </p:txBody>
      </p:sp>
    </p:spTree>
    <p:extLst>
      <p:ext uri="{BB962C8B-B14F-4D97-AF65-F5344CB8AC3E}">
        <p14:creationId xmlns:p14="http://schemas.microsoft.com/office/powerpoint/2010/main" val="4250812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99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01CF4E-317F-407B-1AEF-3BF34A7B98C0}"/>
              </a:ext>
            </a:extLst>
          </p:cNvPr>
          <p:cNvSpPr>
            <a:spLocks noChangeArrowheads="1"/>
          </p:cNvSpPr>
          <p:nvPr/>
        </p:nvSpPr>
        <p:spPr bwMode="auto">
          <a:xfrm>
            <a:off x="1168399" y="488396"/>
            <a:ext cx="9544519"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The code snippet provided does not explicitly limit the number of tokens. The token size is determined by the text extraction and cleaning functions used in the code, as well as any underlying libraries or algorithms used within those functions.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For example</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the code includes functions like </a:t>
            </a:r>
            <a:r>
              <a:rPr kumimoji="0" lang="en-US" altLang="en-US" sz="1200" b="1" i="0" u="none" strike="noStrike" cap="none" normalizeH="0" baseline="0" dirty="0" err="1">
                <a:ln>
                  <a:noFill/>
                </a:ln>
                <a:solidFill>
                  <a:srgbClr val="0000FF"/>
                </a:solidFill>
                <a:effectLst/>
                <a:latin typeface="SFMono-Regular"/>
                <a:cs typeface="Segoe UI" panose="020B0502040204020203" pitchFamily="34" charset="0"/>
              </a:rPr>
              <a:t>get_all_text</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t>
            </a:r>
            <a:r>
              <a:rPr kumimoji="0" lang="en-US" altLang="en-US" sz="1200" b="1" i="0" u="none" strike="noStrike" cap="none" normalizeH="0" baseline="0" dirty="0" err="1">
                <a:ln>
                  <a:noFill/>
                </a:ln>
                <a:solidFill>
                  <a:srgbClr val="0000FF"/>
                </a:solidFill>
                <a:effectLst/>
                <a:latin typeface="SFMono-Regular"/>
                <a:cs typeface="Segoe UI" panose="020B0502040204020203" pitchFamily="34" charset="0"/>
              </a:rPr>
              <a:t>get_document_text</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t>
            </a:r>
            <a:r>
              <a:rPr kumimoji="0" lang="en-US" altLang="en-US" sz="1200" b="1" i="0" u="none" strike="noStrike" cap="none" normalizeH="0" baseline="0" dirty="0" err="1">
                <a:ln>
                  <a:noFill/>
                </a:ln>
                <a:solidFill>
                  <a:srgbClr val="0000FF"/>
                </a:solidFill>
                <a:effectLst/>
                <a:latin typeface="SFMono-Regular"/>
                <a:cs typeface="Segoe UI" panose="020B0502040204020203" pitchFamily="34" charset="0"/>
              </a:rPr>
              <a:t>get_chunks_for_xlsx</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t>
            </a:r>
            <a:r>
              <a:rPr kumimoji="0" lang="en-US" altLang="en-US" sz="1200" b="1" i="0" u="none" strike="noStrike" cap="none" normalizeH="0" baseline="0" dirty="0" err="1">
                <a:ln>
                  <a:noFill/>
                </a:ln>
                <a:solidFill>
                  <a:srgbClr val="0000FF"/>
                </a:solidFill>
                <a:effectLst/>
                <a:latin typeface="SFMono-Regular"/>
                <a:cs typeface="Segoe UI" panose="020B0502040204020203" pitchFamily="34" charset="0"/>
              </a:rPr>
              <a:t>get_chunks_for_csv</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and </a:t>
            </a:r>
            <a:r>
              <a:rPr kumimoji="0" lang="en-US" altLang="en-US" sz="1200" b="1" i="0" u="none" strike="noStrike" cap="none" normalizeH="0" baseline="0" dirty="0" err="1">
                <a:ln>
                  <a:noFill/>
                </a:ln>
                <a:solidFill>
                  <a:srgbClr val="0000FF"/>
                </a:solidFill>
                <a:effectLst/>
                <a:latin typeface="SFMono-Regular"/>
                <a:cs typeface="Segoe UI" panose="020B0502040204020203" pitchFamily="34" charset="0"/>
              </a:rPr>
              <a:t>get_page_map_for_txt_file</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that perform text extraction from different file types</a:t>
            </a: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The specific tokenization or </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chunking logic within these functions will determine the size and number of tokens.</a:t>
            </a:r>
            <a:b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b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In general, there is no inherent limitation on the number of tokens in the code itself. However, </a:t>
            </a:r>
            <a:r>
              <a:rPr kumimoji="0" lang="en-US" altLang="en-US" sz="1400" b="1"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certain libraries or services used within the code may have their own limits </a:t>
            </a: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or restrictions on the size of the input or the number of tokens processed.</a:t>
            </a:r>
            <a:b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b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r>
              <a:rPr kumimoji="0" lang="en-US" altLang="en-US" sz="14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It's important to note that the code provided is a partial snippet and may not include all the details necessary to determine the exact tokenization behavior. To fully understand the tokenization and chunking process, you may need to refer to the implementation of the functions mentioned and any additional code that is not included in the provided snippet.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C27517E-6DC7-F907-AF6E-25F7415CCAAF}"/>
              </a:ext>
            </a:extLst>
          </p:cNvPr>
          <p:cNvSpPr txBox="1"/>
          <p:nvPr/>
        </p:nvSpPr>
        <p:spPr>
          <a:xfrm>
            <a:off x="1168399" y="4430026"/>
            <a:ext cx="9236511" cy="1754326"/>
          </a:xfrm>
          <a:prstGeom prst="rect">
            <a:avLst/>
          </a:prstGeom>
          <a:noFill/>
        </p:spPr>
        <p:txBody>
          <a:bodyPr wrap="square">
            <a:spAutoFit/>
          </a:bodyPr>
          <a:lstStyle/>
          <a:p>
            <a:pPr algn="l"/>
            <a:r>
              <a:rPr lang="en-IN" b="0" i="0" dirty="0">
                <a:solidFill>
                  <a:srgbClr val="323130"/>
                </a:solidFill>
                <a:effectLst/>
                <a:latin typeface="Segoe UI" panose="020B0502040204020203" pitchFamily="34" charset="0"/>
              </a:rPr>
              <a:t>The code provided does not explicitly define the token size. The token size is determined by the specific functions used for chunking and text processing in the code.</a:t>
            </a:r>
          </a:p>
          <a:p>
            <a:pPr algn="l"/>
            <a:r>
              <a:rPr lang="en-IN" b="0" i="0" dirty="0">
                <a:solidFill>
                  <a:srgbClr val="323130"/>
                </a:solidFill>
                <a:effectLst/>
                <a:latin typeface="Segoe UI" panose="020B0502040204020203" pitchFamily="34" charset="0"/>
              </a:rPr>
              <a:t>The code snippet includes several functions for text extraction, cleaning, and chunking based on different file types such as PDF, XLSX, CSV, and TXT. The token size would depend on how these functions are implemented and what underlying libraries or algorithms they use.</a:t>
            </a:r>
          </a:p>
        </p:txBody>
      </p:sp>
    </p:spTree>
    <p:extLst>
      <p:ext uri="{BB962C8B-B14F-4D97-AF65-F5344CB8AC3E}">
        <p14:creationId xmlns:p14="http://schemas.microsoft.com/office/powerpoint/2010/main" val="2747697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C445B-CFAE-0E21-8C0C-FEC037B603C1}"/>
              </a:ext>
            </a:extLst>
          </p:cNvPr>
          <p:cNvSpPr>
            <a:spLocks noChangeArrowheads="1"/>
          </p:cNvSpPr>
          <p:nvPr/>
        </p:nvSpPr>
        <p:spPr bwMode="auto">
          <a:xfrm>
            <a:off x="850900" y="1558213"/>
            <a:ext cx="10564662"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The token limit for each chunk is not explicitly mentioned in the code. It depends on the specific functions used for chunking in the code, such as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get_paragraphs_and_tables</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get_chunks_for_xlsx</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get_chunks_for_csv</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etc.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On a high level, the code performs the following tasks:</a:t>
            </a:r>
            <a:b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Imports necessary libraries and modules.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Defines a mapping for different event types.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Defines a function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valid_filename</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to check if a filename is valid based on its extension.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Defines the main function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docs_chunk_run</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that takes in event type, filename, and filename path as parameters.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Inside the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docs_chunk_run</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function: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Handles the delete flag based on the event type.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Sets up the necessary connections and clients for Azure services (storage blob, search index, form recognizer, cosmos DB).</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If the </a:t>
            </a:r>
            <a:r>
              <a:rPr kumimoji="0" lang="en-US" altLang="en-US" sz="1000" b="0" i="0" u="none" strike="noStrike" cap="none" normalizeH="0" baseline="0" dirty="0" err="1">
                <a:ln>
                  <a:noFill/>
                </a:ln>
                <a:solidFill>
                  <a:srgbClr val="323130"/>
                </a:solidFill>
                <a:effectLst/>
                <a:latin typeface="Segoe UI" panose="020B0502040204020203" pitchFamily="34" charset="0"/>
                <a:cs typeface="Segoe UI" panose="020B0502040204020203" pitchFamily="34" charset="0"/>
              </a:rPr>
              <a:t>removeall</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flag is set, it removes all blobs from the sync container and deletes all data from the cognitive search index.</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If not a delete operation: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Creates a document analysis client, connects to Cosmos DB, and creates a search index.</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Checks if the file is a valid PDF, XLSX, CSV, or TXT file.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Downloads the file content to memory.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Performs text extraction and cleaning based on the file type.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Performs chunking of the text into paragraphs or tables.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Creates chunk sections with additional information (filename, groups, URL, etc.).</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Indexes the chunk sections into the cognitive search index.</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If it is a delete operation: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Removes the blobs from the sync container and deletes the blobs from the search index.</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The code also includes a main section that demonstrates the usage of the </a:t>
            </a:r>
            <a:r>
              <a:rPr kumimoji="0" lang="en-US" altLang="en-US" sz="900" b="0" i="0" u="none" strike="noStrike" cap="none" normalizeH="0" baseline="0" dirty="0" err="1">
                <a:ln>
                  <a:noFill/>
                </a:ln>
                <a:solidFill>
                  <a:srgbClr val="0000FF"/>
                </a:solidFill>
                <a:effectLst/>
                <a:latin typeface="SFMono-Regular"/>
                <a:cs typeface="Segoe UI" panose="020B0502040204020203" pitchFamily="34" charset="0"/>
              </a:rPr>
              <a:t>docs_chunk_run</a:t>
            </a: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 function by providing an event type and a list of blob names to process.</a:t>
            </a:r>
            <a:b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b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br>
            <a:r>
              <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rPr>
              <a:t>Note: Some import statements and custom functions are not included in the code snippet, so their specific functionality cannot be determined.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3278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5418C-EC02-E491-8E94-8958249151CF}"/>
              </a:ext>
            </a:extLst>
          </p:cNvPr>
          <p:cNvPicPr>
            <a:picLocks noChangeAspect="1"/>
          </p:cNvPicPr>
          <p:nvPr/>
        </p:nvPicPr>
        <p:blipFill>
          <a:blip r:embed="rId2"/>
          <a:stretch>
            <a:fillRect/>
          </a:stretch>
        </p:blipFill>
        <p:spPr>
          <a:xfrm>
            <a:off x="1111910" y="606055"/>
            <a:ext cx="8845285" cy="3455715"/>
          </a:xfrm>
          <a:prstGeom prst="rect">
            <a:avLst/>
          </a:prstGeom>
        </p:spPr>
      </p:pic>
      <p:sp>
        <p:nvSpPr>
          <p:cNvPr id="6" name="Rectangle 5">
            <a:extLst>
              <a:ext uri="{FF2B5EF4-FFF2-40B4-BE49-F238E27FC236}">
                <a16:creationId xmlns:a16="http://schemas.microsoft.com/office/drawing/2014/main" id="{DB7DCA63-5D85-F041-5D7C-3CDC78121D28}"/>
              </a:ext>
            </a:extLst>
          </p:cNvPr>
          <p:cNvSpPr>
            <a:spLocks noChangeArrowheads="1"/>
          </p:cNvSpPr>
          <p:nvPr/>
        </p:nvSpPr>
        <p:spPr bwMode="auto">
          <a:xfrm>
            <a:off x="629294" y="4866950"/>
            <a:ext cx="1056466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4096 is default token limitation. The </a:t>
            </a:r>
            <a:r>
              <a:rPr kumimoji="0" lang="en-US" altLang="en-US" sz="1800" b="0" i="0" u="none" strike="noStrike" cap="none" normalizeH="0" baseline="0" dirty="0" err="1">
                <a:ln>
                  <a:noFill/>
                </a:ln>
                <a:solidFill>
                  <a:schemeClr val="tx1"/>
                </a:solidFill>
                <a:effectLst/>
                <a:latin typeface="Arial" panose="020B0604020202020204" pitchFamily="34" charset="0"/>
              </a:rPr>
              <a:t>flukeGPT</a:t>
            </a:r>
            <a:r>
              <a:rPr kumimoji="0" lang="en-US" altLang="en-US" sz="1800" b="0" i="0" u="none" strike="noStrike" cap="none" normalizeH="0" baseline="0" dirty="0">
                <a:ln>
                  <a:noFill/>
                </a:ln>
                <a:solidFill>
                  <a:schemeClr val="tx1"/>
                </a:solidFill>
                <a:effectLst/>
                <a:latin typeface="Arial" panose="020B0604020202020204" pitchFamily="34" charset="0"/>
              </a:rPr>
              <a:t> model </a:t>
            </a:r>
            <a:r>
              <a:rPr lang="en-US" altLang="en-US" dirty="0"/>
              <a:t>used 16000 tokens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Which must include Input chunk size, output and prompt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Chunk size </a:t>
            </a:r>
            <a:r>
              <a:rPr lang="en-US" altLang="en-US" dirty="0" err="1"/>
              <a:t>i.e</a:t>
            </a:r>
            <a:r>
              <a:rPr lang="en-US" altLang="en-US" dirty="0"/>
              <a:t> the maximum letters or words = 1536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Chunk overlap</a:t>
            </a:r>
            <a:r>
              <a:rPr lang="en-US" altLang="en-US" dirty="0"/>
              <a:t> = 200 </a:t>
            </a:r>
            <a:r>
              <a:rPr lang="en-US" altLang="en-US" dirty="0" err="1"/>
              <a:t>i.e</a:t>
            </a:r>
            <a:r>
              <a:rPr lang="en-US" altLang="en-US" dirty="0"/>
              <a:t> max letters can be repeated in previous chunk and current chunk.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91811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A8069-F173-821D-3B04-7A30DE37690A}"/>
              </a:ext>
            </a:extLst>
          </p:cNvPr>
          <p:cNvSpPr txBox="1"/>
          <p:nvPr/>
        </p:nvSpPr>
        <p:spPr>
          <a:xfrm>
            <a:off x="1219199" y="923034"/>
            <a:ext cx="6096000" cy="1292662"/>
          </a:xfrm>
          <a:prstGeom prst="rect">
            <a:avLst/>
          </a:prstGeom>
          <a:noFill/>
        </p:spPr>
        <p:txBody>
          <a:bodyPr wrap="square">
            <a:spAutoFit/>
          </a:bodyPr>
          <a:lstStyle/>
          <a:p>
            <a:r>
              <a:rPr lang="en-IN" sz="2400" b="1" dirty="0">
                <a:solidFill>
                  <a:srgbClr val="202124"/>
                </a:solidFill>
                <a:latin typeface="Google Sans"/>
              </a:rPr>
              <a:t>RAG -</a:t>
            </a:r>
            <a:r>
              <a:rPr lang="en-IN" dirty="0">
                <a:solidFill>
                  <a:srgbClr val="202124"/>
                </a:solidFill>
                <a:latin typeface="Google Sans"/>
              </a:rPr>
              <a:t> </a:t>
            </a:r>
            <a:r>
              <a:rPr lang="en-IN" b="0" i="0" dirty="0">
                <a:solidFill>
                  <a:srgbClr val="202124"/>
                </a:solidFill>
                <a:effectLst/>
                <a:latin typeface="Google Sans"/>
              </a:rPr>
              <a:t>Retrieval-augmented generation is </a:t>
            </a:r>
            <a:r>
              <a:rPr lang="en-IN" b="0" i="0" dirty="0">
                <a:solidFill>
                  <a:srgbClr val="040C28"/>
                </a:solidFill>
                <a:effectLst/>
                <a:latin typeface="Google Sans"/>
              </a:rPr>
              <a:t>a technique that can provide more accurate results to queries than a generative large language model on its own</a:t>
            </a:r>
            <a:r>
              <a:rPr lang="en-IN" b="0" i="0" dirty="0">
                <a:solidFill>
                  <a:srgbClr val="202124"/>
                </a:solidFill>
                <a:effectLst/>
                <a:latin typeface="Google Sans"/>
              </a:rPr>
              <a:t> because RAG uses knowledge external to data already contained in the LLM</a:t>
            </a:r>
            <a:endParaRPr lang="en-IN" dirty="0"/>
          </a:p>
        </p:txBody>
      </p:sp>
      <p:sp>
        <p:nvSpPr>
          <p:cNvPr id="5" name="TextBox 4">
            <a:extLst>
              <a:ext uri="{FF2B5EF4-FFF2-40B4-BE49-F238E27FC236}">
                <a16:creationId xmlns:a16="http://schemas.microsoft.com/office/drawing/2014/main" id="{31A5A922-9DD6-188C-63EA-EB0D8FE198DE}"/>
              </a:ext>
            </a:extLst>
          </p:cNvPr>
          <p:cNvSpPr txBox="1"/>
          <p:nvPr/>
        </p:nvSpPr>
        <p:spPr>
          <a:xfrm>
            <a:off x="1219199" y="2436607"/>
            <a:ext cx="6097604" cy="4031873"/>
          </a:xfrm>
          <a:prstGeom prst="rect">
            <a:avLst/>
          </a:prstGeom>
          <a:noFill/>
        </p:spPr>
        <p:txBody>
          <a:bodyPr wrap="square">
            <a:spAutoFit/>
          </a:bodyPr>
          <a:lstStyle/>
          <a:p>
            <a:r>
              <a:rPr lang="en-IN" sz="2800" b="1" i="0" dirty="0">
                <a:solidFill>
                  <a:srgbClr val="202124"/>
                </a:solidFill>
                <a:effectLst/>
                <a:latin typeface="Google Sans"/>
              </a:rPr>
              <a:t>Semantic search </a:t>
            </a:r>
            <a:r>
              <a:rPr lang="en-IN" b="0" i="0" dirty="0">
                <a:solidFill>
                  <a:srgbClr val="202124"/>
                </a:solidFill>
                <a:effectLst/>
                <a:latin typeface="Google Sans"/>
              </a:rPr>
              <a:t>is </a:t>
            </a:r>
            <a:r>
              <a:rPr lang="en-IN" b="0" i="0" dirty="0">
                <a:solidFill>
                  <a:srgbClr val="040C28"/>
                </a:solidFill>
                <a:effectLst/>
                <a:latin typeface="Google Sans"/>
              </a:rPr>
              <a:t>a search engine technology that interprets the meaning of words and phrases</a:t>
            </a:r>
            <a:r>
              <a:rPr lang="en-IN" b="0" i="0" dirty="0">
                <a:solidFill>
                  <a:srgbClr val="202124"/>
                </a:solidFill>
                <a:effectLst/>
                <a:latin typeface="Google Sans"/>
              </a:rPr>
              <a:t>. The results of a semantic search will return content matching the meaning of a query, as opposed to content that literally matches words in the query</a:t>
            </a:r>
          </a:p>
          <a:p>
            <a:endParaRPr lang="en-IN" dirty="0">
              <a:solidFill>
                <a:srgbClr val="202124"/>
              </a:solidFill>
              <a:latin typeface="Google Sans"/>
            </a:endParaRPr>
          </a:p>
          <a:p>
            <a:pPr algn="l"/>
            <a:r>
              <a:rPr lang="en-IN" sz="2400" b="1" i="0" dirty="0">
                <a:solidFill>
                  <a:srgbClr val="242424"/>
                </a:solidFill>
                <a:effectLst/>
                <a:latin typeface="sohne"/>
              </a:rPr>
              <a:t>TF-IDF/Term Frequency Technique: Easiest explanation for Text classification in NLP using Python (Chatbot training on words)</a:t>
            </a:r>
          </a:p>
          <a:p>
            <a:pPr algn="l"/>
            <a:endParaRPr lang="en-IN" sz="2400" b="1" dirty="0">
              <a:solidFill>
                <a:srgbClr val="242424"/>
              </a:solidFill>
              <a:latin typeface="sohne"/>
            </a:endParaRPr>
          </a:p>
          <a:p>
            <a:pPr algn="l"/>
            <a:r>
              <a:rPr lang="en-IN" sz="2400" b="1" i="0" dirty="0">
                <a:solidFill>
                  <a:srgbClr val="242424"/>
                </a:solidFill>
                <a:effectLst/>
                <a:latin typeface="sohne"/>
              </a:rPr>
              <a:t>How the model is trained</a:t>
            </a:r>
          </a:p>
          <a:p>
            <a:endParaRPr lang="en-IN" b="1" dirty="0"/>
          </a:p>
        </p:txBody>
      </p:sp>
    </p:spTree>
    <p:extLst>
      <p:ext uri="{BB962C8B-B14F-4D97-AF65-F5344CB8AC3E}">
        <p14:creationId xmlns:p14="http://schemas.microsoft.com/office/powerpoint/2010/main" val="383071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88602-0799-BF9D-726C-C744164DFADC}"/>
              </a:ext>
            </a:extLst>
          </p:cNvPr>
          <p:cNvPicPr>
            <a:picLocks noChangeAspect="1"/>
          </p:cNvPicPr>
          <p:nvPr/>
        </p:nvPicPr>
        <p:blipFill>
          <a:blip r:embed="rId2"/>
          <a:stretch>
            <a:fillRect/>
          </a:stretch>
        </p:blipFill>
        <p:spPr>
          <a:xfrm>
            <a:off x="1265007" y="1013199"/>
            <a:ext cx="6658904" cy="3734321"/>
          </a:xfrm>
          <a:prstGeom prst="rect">
            <a:avLst/>
          </a:prstGeom>
        </p:spPr>
      </p:pic>
      <p:sp>
        <p:nvSpPr>
          <p:cNvPr id="5" name="TextBox 4">
            <a:extLst>
              <a:ext uri="{FF2B5EF4-FFF2-40B4-BE49-F238E27FC236}">
                <a16:creationId xmlns:a16="http://schemas.microsoft.com/office/drawing/2014/main" id="{FE3A2D85-1361-8FCF-C088-400CE8B8BC70}"/>
              </a:ext>
            </a:extLst>
          </p:cNvPr>
          <p:cNvSpPr txBox="1"/>
          <p:nvPr/>
        </p:nvSpPr>
        <p:spPr>
          <a:xfrm>
            <a:off x="1545657" y="5198470"/>
            <a:ext cx="6097604" cy="646331"/>
          </a:xfrm>
          <a:prstGeom prst="rect">
            <a:avLst/>
          </a:prstGeom>
          <a:noFill/>
        </p:spPr>
        <p:txBody>
          <a:bodyPr wrap="square">
            <a:spAutoFit/>
          </a:bodyPr>
          <a:lstStyle/>
          <a:p>
            <a:r>
              <a:rPr lang="en-IN" dirty="0">
                <a:hlinkClick r:id="rId3"/>
              </a:rPr>
              <a:t>Getting started with semantic search | by David </a:t>
            </a:r>
            <a:r>
              <a:rPr lang="en-IN" dirty="0" err="1">
                <a:hlinkClick r:id="rId3"/>
              </a:rPr>
              <a:t>Mezzetti</a:t>
            </a:r>
            <a:r>
              <a:rPr lang="en-IN" dirty="0">
                <a:hlinkClick r:id="rId3"/>
              </a:rPr>
              <a:t> | </a:t>
            </a:r>
            <a:r>
              <a:rPr lang="en-IN" dirty="0" err="1">
                <a:hlinkClick r:id="rId3"/>
              </a:rPr>
              <a:t>NeuML</a:t>
            </a:r>
            <a:r>
              <a:rPr lang="en-IN" dirty="0">
                <a:hlinkClick r:id="rId3"/>
              </a:rPr>
              <a:t> | Medium</a:t>
            </a:r>
            <a:endParaRPr lang="en-IN" dirty="0"/>
          </a:p>
        </p:txBody>
      </p:sp>
    </p:spTree>
    <p:extLst>
      <p:ext uri="{BB962C8B-B14F-4D97-AF65-F5344CB8AC3E}">
        <p14:creationId xmlns:p14="http://schemas.microsoft.com/office/powerpoint/2010/main" val="8563298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ABFEF-6037-C700-CF67-46587C9444A6}"/>
              </a:ext>
            </a:extLst>
          </p:cNvPr>
          <p:cNvPicPr>
            <a:picLocks noChangeAspect="1"/>
          </p:cNvPicPr>
          <p:nvPr/>
        </p:nvPicPr>
        <p:blipFill>
          <a:blip r:embed="rId2"/>
          <a:stretch>
            <a:fillRect/>
          </a:stretch>
        </p:blipFill>
        <p:spPr>
          <a:xfrm>
            <a:off x="1256206" y="681969"/>
            <a:ext cx="8050434" cy="5838924"/>
          </a:xfrm>
          <a:prstGeom prst="rect">
            <a:avLst/>
          </a:prstGeom>
        </p:spPr>
      </p:pic>
      <p:sp>
        <p:nvSpPr>
          <p:cNvPr id="7" name="TextBox 6">
            <a:extLst>
              <a:ext uri="{FF2B5EF4-FFF2-40B4-BE49-F238E27FC236}">
                <a16:creationId xmlns:a16="http://schemas.microsoft.com/office/drawing/2014/main" id="{BEDAAD88-26EE-DD61-C8D5-6BE9E5A658AE}"/>
              </a:ext>
            </a:extLst>
          </p:cNvPr>
          <p:cNvSpPr txBox="1"/>
          <p:nvPr/>
        </p:nvSpPr>
        <p:spPr>
          <a:xfrm>
            <a:off x="372979" y="312637"/>
            <a:ext cx="10330314" cy="369332"/>
          </a:xfrm>
          <a:prstGeom prst="rect">
            <a:avLst/>
          </a:prstGeom>
          <a:noFill/>
        </p:spPr>
        <p:txBody>
          <a:bodyPr wrap="square">
            <a:spAutoFit/>
          </a:bodyPr>
          <a:lstStyle/>
          <a:p>
            <a:r>
              <a:rPr lang="en-IN" dirty="0">
                <a:hlinkClick r:id="rId3"/>
              </a:rPr>
              <a:t>Understanding Large Language Models -- A Transformative Reading List (sebastianraschka.com)</a:t>
            </a:r>
            <a:endParaRPr lang="en-IN" dirty="0"/>
          </a:p>
        </p:txBody>
      </p:sp>
    </p:spTree>
    <p:extLst>
      <p:ext uri="{BB962C8B-B14F-4D97-AF65-F5344CB8AC3E}">
        <p14:creationId xmlns:p14="http://schemas.microsoft.com/office/powerpoint/2010/main" val="2842618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021F2E-5E63-3CEE-E7A3-1E6C73A54F6C}"/>
              </a:ext>
            </a:extLst>
          </p:cNvPr>
          <p:cNvSpPr txBox="1"/>
          <p:nvPr/>
        </p:nvSpPr>
        <p:spPr>
          <a:xfrm>
            <a:off x="719667" y="1313934"/>
            <a:ext cx="6096000" cy="369332"/>
          </a:xfrm>
          <a:prstGeom prst="rect">
            <a:avLst/>
          </a:prstGeom>
          <a:noFill/>
        </p:spPr>
        <p:txBody>
          <a:bodyPr wrap="square">
            <a:spAutoFit/>
          </a:bodyPr>
          <a:lstStyle/>
          <a:p>
            <a:r>
              <a:rPr lang="en-IN" dirty="0">
                <a:hlinkClick r:id="rId2"/>
              </a:rPr>
              <a:t>[1706.03762] Attention Is All You Need (arxiv.org)</a:t>
            </a:r>
            <a:endParaRPr lang="en-IN" dirty="0"/>
          </a:p>
        </p:txBody>
      </p:sp>
      <p:pic>
        <p:nvPicPr>
          <p:cNvPr id="5" name="Picture 4">
            <a:extLst>
              <a:ext uri="{FF2B5EF4-FFF2-40B4-BE49-F238E27FC236}">
                <a16:creationId xmlns:a16="http://schemas.microsoft.com/office/drawing/2014/main" id="{AF0AE340-95F6-5733-48DE-9973FD536A91}"/>
              </a:ext>
            </a:extLst>
          </p:cNvPr>
          <p:cNvPicPr>
            <a:picLocks noChangeAspect="1"/>
          </p:cNvPicPr>
          <p:nvPr/>
        </p:nvPicPr>
        <p:blipFill>
          <a:blip r:embed="rId3"/>
          <a:stretch>
            <a:fillRect/>
          </a:stretch>
        </p:blipFill>
        <p:spPr>
          <a:xfrm>
            <a:off x="532237" y="2195340"/>
            <a:ext cx="9078592" cy="2467319"/>
          </a:xfrm>
          <a:prstGeom prst="rect">
            <a:avLst/>
          </a:prstGeom>
        </p:spPr>
      </p:pic>
    </p:spTree>
    <p:extLst>
      <p:ext uri="{BB962C8B-B14F-4D97-AF65-F5344CB8AC3E}">
        <p14:creationId xmlns:p14="http://schemas.microsoft.com/office/powerpoint/2010/main" val="142918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DC297-7086-2E09-AB99-F87B07F9B579}"/>
              </a:ext>
            </a:extLst>
          </p:cNvPr>
          <p:cNvSpPr txBox="1"/>
          <p:nvPr/>
        </p:nvSpPr>
        <p:spPr>
          <a:xfrm>
            <a:off x="1114124" y="907801"/>
            <a:ext cx="6097604" cy="369332"/>
          </a:xfrm>
          <a:prstGeom prst="rect">
            <a:avLst/>
          </a:prstGeom>
          <a:noFill/>
        </p:spPr>
        <p:txBody>
          <a:bodyPr wrap="square">
            <a:spAutoFit/>
          </a:bodyPr>
          <a:lstStyle/>
          <a:p>
            <a:r>
              <a:rPr lang="en-IN" dirty="0"/>
              <a:t>DWT = deadweight</a:t>
            </a:r>
          </a:p>
        </p:txBody>
      </p:sp>
      <p:graphicFrame>
        <p:nvGraphicFramePr>
          <p:cNvPr id="4" name="Table 3">
            <a:extLst>
              <a:ext uri="{FF2B5EF4-FFF2-40B4-BE49-F238E27FC236}">
                <a16:creationId xmlns:a16="http://schemas.microsoft.com/office/drawing/2014/main" id="{40843C3C-E354-6ED9-3308-D887C1EAAC57}"/>
              </a:ext>
            </a:extLst>
          </p:cNvPr>
          <p:cNvGraphicFramePr>
            <a:graphicFrameLocks noGrp="1"/>
          </p:cNvGraphicFramePr>
          <p:nvPr>
            <p:extLst>
              <p:ext uri="{D42A27DB-BD31-4B8C-83A1-F6EECF244321}">
                <p14:modId xmlns:p14="http://schemas.microsoft.com/office/powerpoint/2010/main" val="3054880305"/>
              </p:ext>
            </p:extLst>
          </p:nvPr>
        </p:nvGraphicFramePr>
        <p:xfrm>
          <a:off x="927100" y="1833304"/>
          <a:ext cx="5168900" cy="659130"/>
        </p:xfrm>
        <a:graphic>
          <a:graphicData uri="http://schemas.openxmlformats.org/drawingml/2006/table">
            <a:tbl>
              <a:tblPr/>
              <a:tblGrid>
                <a:gridCol w="812800">
                  <a:extLst>
                    <a:ext uri="{9D8B030D-6E8A-4147-A177-3AD203B41FA5}">
                      <a16:colId xmlns:a16="http://schemas.microsoft.com/office/drawing/2014/main" val="510039371"/>
                    </a:ext>
                  </a:extLst>
                </a:gridCol>
                <a:gridCol w="2628900">
                  <a:extLst>
                    <a:ext uri="{9D8B030D-6E8A-4147-A177-3AD203B41FA5}">
                      <a16:colId xmlns:a16="http://schemas.microsoft.com/office/drawing/2014/main" val="843529857"/>
                    </a:ext>
                  </a:extLst>
                </a:gridCol>
                <a:gridCol w="1257300">
                  <a:extLst>
                    <a:ext uri="{9D8B030D-6E8A-4147-A177-3AD203B41FA5}">
                      <a16:colId xmlns:a16="http://schemas.microsoft.com/office/drawing/2014/main" val="3533798730"/>
                    </a:ext>
                  </a:extLst>
                </a:gridCol>
                <a:gridCol w="469900">
                  <a:extLst>
                    <a:ext uri="{9D8B030D-6E8A-4147-A177-3AD203B41FA5}">
                      <a16:colId xmlns:a16="http://schemas.microsoft.com/office/drawing/2014/main" val="3011609916"/>
                    </a:ext>
                  </a:extLst>
                </a:gridCol>
              </a:tblGrid>
              <a:tr h="190500">
                <a:tc>
                  <a:txBody>
                    <a:bodyPr/>
                    <a:lstStyle/>
                    <a:p>
                      <a:pPr algn="r" fontAlgn="b"/>
                      <a:r>
                        <a:rPr lang="en-IN" sz="1100" b="0" i="0" u="none" strike="noStrike">
                          <a:solidFill>
                            <a:srgbClr val="000000"/>
                          </a:solidFill>
                          <a:effectLst/>
                          <a:latin typeface="Calibri" panose="020F0502020204030204" pitchFamily="34" charset="0"/>
                        </a:rPr>
                        <a:t>3875937</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P5541 Set of BSP Adaptors</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20,000 psi / 1400 bar</a:t>
                      </a:r>
                    </a:p>
                  </a:txBody>
                  <a:tcPr marL="6350" marR="6350" marT="6350" anchor="b">
                    <a:lnL>
                      <a:noFill/>
                    </a:lnL>
                    <a:lnR>
                      <a:noFill/>
                    </a:lnR>
                    <a:lnT>
                      <a:noFill/>
                    </a:lnT>
                    <a:lnB>
                      <a:noFill/>
                    </a:lnB>
                  </a:tcPr>
                </a:tc>
                <a:tc>
                  <a:txBody>
                    <a:bodyPr/>
                    <a:lstStyle/>
                    <a:p>
                      <a:pPr algn="r" fontAlgn="b"/>
                      <a:r>
                        <a:rPr lang="en-IN" sz="1100" b="0" i="0" u="none" strike="noStrike">
                          <a:solidFill>
                            <a:srgbClr val="000000"/>
                          </a:solidFill>
                          <a:effectLst/>
                          <a:latin typeface="Calibri" panose="020F0502020204030204" pitchFamily="34" charset="0"/>
                        </a:rPr>
                        <a:t>100</a:t>
                      </a:r>
                    </a:p>
                  </a:txBody>
                  <a:tcPr marL="6350" marR="6350" marT="6350" anchor="b">
                    <a:lnL>
                      <a:noFill/>
                    </a:lnL>
                    <a:lnR>
                      <a:noFill/>
                    </a:lnR>
                    <a:lnT>
                      <a:noFill/>
                    </a:lnT>
                    <a:lnB>
                      <a:noFill/>
                    </a:lnB>
                  </a:tcPr>
                </a:tc>
                <a:extLst>
                  <a:ext uri="{0D108BD9-81ED-4DB2-BD59-A6C34878D82A}">
                    <a16:rowId xmlns:a16="http://schemas.microsoft.com/office/drawing/2014/main" val="3840027281"/>
                  </a:ext>
                </a:extLst>
              </a:tr>
              <a:tr h="190500">
                <a:tc>
                  <a:txBody>
                    <a:bodyPr/>
                    <a:lstStyle/>
                    <a:p>
                      <a:pPr algn="r" fontAlgn="b"/>
                      <a:r>
                        <a:rPr lang="en-IN" sz="1100" b="0" i="0" u="none" strike="noStrike">
                          <a:solidFill>
                            <a:srgbClr val="000000"/>
                          </a:solidFill>
                          <a:effectLst/>
                          <a:latin typeface="Calibri" panose="020F0502020204030204" pitchFamily="34" charset="0"/>
                        </a:rPr>
                        <a:t>3875943</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P5542 Set of NPT Adaptors</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20,000 psi / 1400 bar</a:t>
                      </a:r>
                    </a:p>
                  </a:txBody>
                  <a:tcPr marL="6350" marR="6350" marT="6350" anchor="b">
                    <a:lnL>
                      <a:noFill/>
                    </a:lnL>
                    <a:lnR>
                      <a:noFill/>
                    </a:lnR>
                    <a:lnT>
                      <a:noFill/>
                    </a:lnT>
                    <a:lnB>
                      <a:noFill/>
                    </a:lnB>
                  </a:tcPr>
                </a:tc>
                <a:tc>
                  <a:txBody>
                    <a:bodyPr/>
                    <a:lstStyle/>
                    <a:p>
                      <a:pPr algn="r" fontAlgn="b"/>
                      <a:r>
                        <a:rPr lang="en-IN" sz="1100" b="0" i="0" u="none" strike="noStrike">
                          <a:solidFill>
                            <a:srgbClr val="000000"/>
                          </a:solidFill>
                          <a:effectLst/>
                          <a:latin typeface="Calibri" panose="020F0502020204030204" pitchFamily="34" charset="0"/>
                        </a:rPr>
                        <a:t>100</a:t>
                      </a:r>
                    </a:p>
                  </a:txBody>
                  <a:tcPr marL="6350" marR="6350" marT="6350" anchor="b">
                    <a:lnL>
                      <a:noFill/>
                    </a:lnL>
                    <a:lnR>
                      <a:noFill/>
                    </a:lnR>
                    <a:lnT>
                      <a:noFill/>
                    </a:lnT>
                    <a:lnB>
                      <a:noFill/>
                    </a:lnB>
                  </a:tcPr>
                </a:tc>
                <a:extLst>
                  <a:ext uri="{0D108BD9-81ED-4DB2-BD59-A6C34878D82A}">
                    <a16:rowId xmlns:a16="http://schemas.microsoft.com/office/drawing/2014/main" val="3547347741"/>
                  </a:ext>
                </a:extLst>
              </a:tr>
              <a:tr h="190500">
                <a:tc>
                  <a:txBody>
                    <a:bodyPr/>
                    <a:lstStyle/>
                    <a:p>
                      <a:pPr algn="r" fontAlgn="b"/>
                      <a:r>
                        <a:rPr lang="en-IN" sz="1100" b="0" i="0" u="none" strike="noStrike">
                          <a:solidFill>
                            <a:srgbClr val="000000"/>
                          </a:solidFill>
                          <a:effectLst/>
                          <a:latin typeface="Calibri" panose="020F0502020204030204" pitchFamily="34" charset="0"/>
                        </a:rPr>
                        <a:t>3875955</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P5543 Angle Adaptor</a:t>
                      </a:r>
                    </a:p>
                  </a:txBody>
                  <a:tcPr marL="6350" marR="6350" marT="6350" anchor="b">
                    <a:lnL>
                      <a:noFill/>
                    </a:lnL>
                    <a:lnR>
                      <a:noFill/>
                    </a:lnR>
                    <a:lnT>
                      <a:noFill/>
                    </a:lnT>
                    <a:lnB>
                      <a:noFill/>
                    </a:lnB>
                  </a:tcPr>
                </a:tc>
                <a:tc>
                  <a:txBody>
                    <a:bodyPr/>
                    <a:lstStyle/>
                    <a:p>
                      <a:pPr algn="l" fontAlgn="b"/>
                      <a:r>
                        <a:rPr lang="en-IN" sz="1100" b="0" i="0" u="none" strike="noStrike">
                          <a:solidFill>
                            <a:srgbClr val="000000"/>
                          </a:solidFill>
                          <a:effectLst/>
                          <a:latin typeface="Calibri" panose="020F0502020204030204" pitchFamily="34" charset="0"/>
                        </a:rPr>
                        <a:t>10,000 psi / 700 bar</a:t>
                      </a:r>
                    </a:p>
                  </a:txBody>
                  <a:tcPr marL="6350" marR="6350" marT="6350" anchor="b">
                    <a:lnL>
                      <a:noFill/>
                    </a:lnL>
                    <a:lnR>
                      <a:noFill/>
                    </a:lnR>
                    <a:lnT>
                      <a:noFill/>
                    </a:lnT>
                    <a:lnB>
                      <a:noFill/>
                    </a:lnB>
                  </a:tcPr>
                </a:tc>
                <a:tc>
                  <a:txBody>
                    <a:bodyPr/>
                    <a:lstStyle/>
                    <a:p>
                      <a:pPr algn="r" fontAlgn="b"/>
                      <a:r>
                        <a:rPr lang="en-IN" sz="1100" b="0" i="0" u="none" strike="noStrike" dirty="0">
                          <a:solidFill>
                            <a:srgbClr val="000000"/>
                          </a:solidFill>
                          <a:effectLst/>
                          <a:latin typeface="Calibri" panose="020F0502020204030204" pitchFamily="34" charset="0"/>
                        </a:rPr>
                        <a:t>220</a:t>
                      </a:r>
                    </a:p>
                  </a:txBody>
                  <a:tcPr marL="6350" marR="6350" marT="6350" anchor="b">
                    <a:lnL>
                      <a:noFill/>
                    </a:lnL>
                    <a:lnR>
                      <a:noFill/>
                    </a:lnR>
                    <a:lnT>
                      <a:noFill/>
                    </a:lnT>
                    <a:lnB>
                      <a:noFill/>
                    </a:lnB>
                  </a:tcPr>
                </a:tc>
                <a:extLst>
                  <a:ext uri="{0D108BD9-81ED-4DB2-BD59-A6C34878D82A}">
                    <a16:rowId xmlns:a16="http://schemas.microsoft.com/office/drawing/2014/main" val="791301685"/>
                  </a:ext>
                </a:extLst>
              </a:tr>
            </a:tbl>
          </a:graphicData>
        </a:graphic>
      </p:graphicFrame>
      <p:sp>
        <p:nvSpPr>
          <p:cNvPr id="6" name="TextBox 5">
            <a:extLst>
              <a:ext uri="{FF2B5EF4-FFF2-40B4-BE49-F238E27FC236}">
                <a16:creationId xmlns:a16="http://schemas.microsoft.com/office/drawing/2014/main" id="{FF603B9A-8598-23F0-A9F6-A1E69E5E838B}"/>
              </a:ext>
            </a:extLst>
          </p:cNvPr>
          <p:cNvSpPr txBox="1"/>
          <p:nvPr/>
        </p:nvSpPr>
        <p:spPr>
          <a:xfrm>
            <a:off x="709061" y="351630"/>
            <a:ext cx="6096000" cy="369332"/>
          </a:xfrm>
          <a:prstGeom prst="rect">
            <a:avLst/>
          </a:prstGeom>
          <a:noFill/>
        </p:spPr>
        <p:txBody>
          <a:bodyPr wrap="square">
            <a:spAutoFit/>
          </a:bodyPr>
          <a:lstStyle/>
          <a:p>
            <a:r>
              <a:rPr lang="en-IN" b="0" i="0" dirty="0">
                <a:solidFill>
                  <a:srgbClr val="257953"/>
                </a:solidFill>
                <a:effectLst/>
                <a:latin typeface="Roboto" panose="02000000000000000000" pitchFamily="2" charset="0"/>
              </a:rPr>
              <a:t>what adapters are available for deadweight testers?</a:t>
            </a:r>
            <a:endParaRPr lang="en-IN" dirty="0"/>
          </a:p>
        </p:txBody>
      </p:sp>
      <p:grpSp>
        <p:nvGrpSpPr>
          <p:cNvPr id="10" name="Group 9">
            <a:extLst>
              <a:ext uri="{FF2B5EF4-FFF2-40B4-BE49-F238E27FC236}">
                <a16:creationId xmlns:a16="http://schemas.microsoft.com/office/drawing/2014/main" id="{157B0E24-F86E-FF3E-37F6-170A7615D4F4}"/>
              </a:ext>
            </a:extLst>
          </p:cNvPr>
          <p:cNvGrpSpPr/>
          <p:nvPr/>
        </p:nvGrpSpPr>
        <p:grpSpPr>
          <a:xfrm>
            <a:off x="1488204" y="3684180"/>
            <a:ext cx="7868054" cy="2165461"/>
            <a:chOff x="1488204" y="3684180"/>
            <a:chExt cx="7868054" cy="2165461"/>
          </a:xfrm>
        </p:grpSpPr>
        <p:pic>
          <p:nvPicPr>
            <p:cNvPr id="8" name="Picture 7">
              <a:extLst>
                <a:ext uri="{FF2B5EF4-FFF2-40B4-BE49-F238E27FC236}">
                  <a16:creationId xmlns:a16="http://schemas.microsoft.com/office/drawing/2014/main" id="{0BD098A4-0624-C038-2E0C-9AF602C8D58C}"/>
                </a:ext>
              </a:extLst>
            </p:cNvPr>
            <p:cNvPicPr>
              <a:picLocks noChangeAspect="1"/>
            </p:cNvPicPr>
            <p:nvPr/>
          </p:nvPicPr>
          <p:blipFill>
            <a:blip r:embed="rId2"/>
            <a:stretch>
              <a:fillRect/>
            </a:stretch>
          </p:blipFill>
          <p:spPr>
            <a:xfrm>
              <a:off x="1488204" y="3684180"/>
              <a:ext cx="7868054" cy="2165461"/>
            </a:xfrm>
            <a:prstGeom prst="rect">
              <a:avLst/>
            </a:prstGeom>
          </p:spPr>
        </p:pic>
        <p:sp>
          <p:nvSpPr>
            <p:cNvPr id="9" name="Rectangle 8">
              <a:extLst>
                <a:ext uri="{FF2B5EF4-FFF2-40B4-BE49-F238E27FC236}">
                  <a16:creationId xmlns:a16="http://schemas.microsoft.com/office/drawing/2014/main" id="{2F2709EB-1F02-418E-720F-5C128A0C9BBF}"/>
                </a:ext>
              </a:extLst>
            </p:cNvPr>
            <p:cNvSpPr/>
            <p:nvPr/>
          </p:nvSpPr>
          <p:spPr>
            <a:xfrm>
              <a:off x="1809549" y="5476774"/>
              <a:ext cx="3128211" cy="298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38014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8DDBF-7CE6-4902-44DF-C26C5F3967F5}"/>
              </a:ext>
            </a:extLst>
          </p:cNvPr>
          <p:cNvPicPr>
            <a:picLocks noChangeAspect="1"/>
          </p:cNvPicPr>
          <p:nvPr/>
        </p:nvPicPr>
        <p:blipFill>
          <a:blip r:embed="rId2"/>
          <a:stretch>
            <a:fillRect/>
          </a:stretch>
        </p:blipFill>
        <p:spPr>
          <a:xfrm>
            <a:off x="1097748" y="1483792"/>
            <a:ext cx="8643020" cy="3715516"/>
          </a:xfrm>
          <a:prstGeom prst="rect">
            <a:avLst/>
          </a:prstGeom>
        </p:spPr>
      </p:pic>
    </p:spTree>
    <p:extLst>
      <p:ext uri="{BB962C8B-B14F-4D97-AF65-F5344CB8AC3E}">
        <p14:creationId xmlns:p14="http://schemas.microsoft.com/office/powerpoint/2010/main" val="955485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56936-65ED-D037-2E9A-707A142C9343}"/>
              </a:ext>
            </a:extLst>
          </p:cNvPr>
          <p:cNvPicPr>
            <a:picLocks noChangeAspect="1"/>
          </p:cNvPicPr>
          <p:nvPr/>
        </p:nvPicPr>
        <p:blipFill>
          <a:blip r:embed="rId2"/>
          <a:stretch>
            <a:fillRect/>
          </a:stretch>
        </p:blipFill>
        <p:spPr>
          <a:xfrm>
            <a:off x="773764" y="863599"/>
            <a:ext cx="8067528" cy="4123209"/>
          </a:xfrm>
          <a:prstGeom prst="rect">
            <a:avLst/>
          </a:prstGeom>
        </p:spPr>
      </p:pic>
    </p:spTree>
    <p:extLst>
      <p:ext uri="{BB962C8B-B14F-4D97-AF65-F5344CB8AC3E}">
        <p14:creationId xmlns:p14="http://schemas.microsoft.com/office/powerpoint/2010/main" val="292713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7516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8581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341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F85A7-996F-619B-A5F4-DEFBAB9DF3AA}"/>
              </a:ext>
            </a:extLst>
          </p:cNvPr>
          <p:cNvSpPr>
            <a:spLocks noChangeArrowheads="1"/>
          </p:cNvSpPr>
          <p:nvPr/>
        </p:nvSpPr>
        <p:spPr bwMode="auto">
          <a:xfrm>
            <a:off x="850900" y="3374095"/>
            <a:ext cx="1056466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23130"/>
                </a:solidFill>
                <a:latin typeface="Segoe UI" panose="020B0502040204020203" pitchFamily="34" charset="0"/>
                <a:cs typeface="Segoe UI" panose="020B0502040204020203" pitchFamily="34" charset="0"/>
              </a:rPr>
              <a:t>There is 95% of the </a:t>
            </a:r>
            <a:r>
              <a:rPr lang="en-US" altLang="en-US" sz="1000" dirty="0" err="1">
                <a:solidFill>
                  <a:srgbClr val="323130"/>
                </a:solidFill>
                <a:latin typeface="Segoe UI" panose="020B0502040204020203" pitchFamily="34" charset="0"/>
                <a:cs typeface="Segoe UI" panose="020B0502040204020203" pitchFamily="34" charset="0"/>
              </a:rPr>
              <a:t>respnoses</a:t>
            </a:r>
            <a:r>
              <a:rPr lang="en-US" altLang="en-US" sz="1000" dirty="0">
                <a:solidFill>
                  <a:srgbClr val="323130"/>
                </a:solidFill>
                <a:latin typeface="Segoe UI" panose="020B0502040204020203" pitchFamily="34" charset="0"/>
                <a:cs typeface="Segoe UI" panose="020B0502040204020203" pitchFamily="34" charset="0"/>
              </a:rPr>
              <a:t> are matching.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2313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23130"/>
                </a:solidFill>
                <a:latin typeface="Segoe UI" panose="020B0502040204020203" pitchFamily="34" charset="0"/>
                <a:cs typeface="Segoe UI" panose="020B0502040204020203" pitchFamily="34" charset="0"/>
              </a:rPr>
              <a:t>When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5086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82474-20B2-3AC3-E939-14E4577D403E}"/>
              </a:ext>
            </a:extLst>
          </p:cNvPr>
          <p:cNvPicPr>
            <a:picLocks noChangeAspect="1"/>
          </p:cNvPicPr>
          <p:nvPr/>
        </p:nvPicPr>
        <p:blipFill>
          <a:blip r:embed="rId2"/>
          <a:stretch>
            <a:fillRect/>
          </a:stretch>
        </p:blipFill>
        <p:spPr>
          <a:xfrm>
            <a:off x="6187443" y="1442720"/>
            <a:ext cx="5858994" cy="2317223"/>
          </a:xfrm>
          <a:prstGeom prst="rect">
            <a:avLst/>
          </a:prstGeom>
        </p:spPr>
      </p:pic>
      <p:pic>
        <p:nvPicPr>
          <p:cNvPr id="5" name="Picture 4">
            <a:extLst>
              <a:ext uri="{FF2B5EF4-FFF2-40B4-BE49-F238E27FC236}">
                <a16:creationId xmlns:a16="http://schemas.microsoft.com/office/drawing/2014/main" id="{AC90BEB4-355B-1F0F-317D-0AC6D5C493F5}"/>
              </a:ext>
            </a:extLst>
          </p:cNvPr>
          <p:cNvPicPr>
            <a:picLocks noChangeAspect="1"/>
          </p:cNvPicPr>
          <p:nvPr/>
        </p:nvPicPr>
        <p:blipFill>
          <a:blip r:embed="rId3"/>
          <a:stretch>
            <a:fillRect/>
          </a:stretch>
        </p:blipFill>
        <p:spPr>
          <a:xfrm>
            <a:off x="498825" y="0"/>
            <a:ext cx="5505733" cy="4197566"/>
          </a:xfrm>
          <a:prstGeom prst="rect">
            <a:avLst/>
          </a:prstGeom>
        </p:spPr>
      </p:pic>
    </p:spTree>
    <p:extLst>
      <p:ext uri="{BB962C8B-B14F-4D97-AF65-F5344CB8AC3E}">
        <p14:creationId xmlns:p14="http://schemas.microsoft.com/office/powerpoint/2010/main" val="4278576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DF2F315-D5D5-FFFF-CB1F-B89DA9F0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27" y="1168437"/>
            <a:ext cx="6470584" cy="300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D9D27C-77C1-3F38-0A39-D7F6619D322A}"/>
              </a:ext>
            </a:extLst>
          </p:cNvPr>
          <p:cNvSpPr txBox="1"/>
          <p:nvPr/>
        </p:nvSpPr>
        <p:spPr>
          <a:xfrm>
            <a:off x="440266" y="4315415"/>
            <a:ext cx="10200818" cy="2031325"/>
          </a:xfrm>
          <a:prstGeom prst="rect">
            <a:avLst/>
          </a:prstGeom>
          <a:noFill/>
        </p:spPr>
        <p:txBody>
          <a:bodyPr wrap="square">
            <a:spAutoFit/>
          </a:bodyPr>
          <a:lstStyle/>
          <a:p>
            <a:r>
              <a:rPr lang="en-IN" b="0" i="0" dirty="0">
                <a:solidFill>
                  <a:srgbClr val="161616"/>
                </a:solidFill>
                <a:effectLst/>
                <a:latin typeface="Segoe UI" panose="020B0502040204020203" pitchFamily="34" charset="0"/>
              </a:rPr>
              <a:t>An embedding is a special format of data representation that can be easily utilized by machine learning models and algorithms. The embedding is an information dense representation of the semantic meaning of a piece of text. Each embedding is a vector of floating point numbers, such that the distance between two embeddings in the vector space is correlated with semantic similarity between two inputs in the original format. For example, if two texts are similar, then their vector representations should also be similar. Embeddings power vector similarity search in Azure Databases such as </a:t>
            </a:r>
            <a:r>
              <a:rPr lang="en-IN" b="0" i="0" u="none" strike="noStrike" dirty="0">
                <a:effectLst/>
                <a:latin typeface="Segoe UI" panose="020B0502040204020203" pitchFamily="34" charset="0"/>
                <a:hlinkClick r:id="rId3"/>
              </a:rPr>
              <a:t>Azure Cosmos DB for MongoDB </a:t>
            </a:r>
            <a:r>
              <a:rPr lang="en-IN" b="0" i="0" u="none" strike="noStrike" dirty="0" err="1">
                <a:effectLst/>
                <a:latin typeface="Segoe UI" panose="020B0502040204020203" pitchFamily="34" charset="0"/>
                <a:hlinkClick r:id="rId3"/>
              </a:rPr>
              <a:t>vCore</a:t>
            </a:r>
            <a:r>
              <a:rPr lang="en-IN" b="0" i="0" dirty="0">
                <a:solidFill>
                  <a:srgbClr val="161616"/>
                </a:solidFill>
                <a:effectLst/>
                <a:latin typeface="Segoe UI" panose="020B0502040204020203" pitchFamily="34" charset="0"/>
              </a:rPr>
              <a:t>.</a:t>
            </a:r>
            <a:endParaRPr lang="en-IN" dirty="0"/>
          </a:p>
        </p:txBody>
      </p:sp>
      <p:sp>
        <p:nvSpPr>
          <p:cNvPr id="5" name="TextBox 4">
            <a:extLst>
              <a:ext uri="{FF2B5EF4-FFF2-40B4-BE49-F238E27FC236}">
                <a16:creationId xmlns:a16="http://schemas.microsoft.com/office/drawing/2014/main" id="{A65414A1-1875-625C-22AA-5798677448F7}"/>
              </a:ext>
            </a:extLst>
          </p:cNvPr>
          <p:cNvSpPr txBox="1"/>
          <p:nvPr/>
        </p:nvSpPr>
        <p:spPr>
          <a:xfrm>
            <a:off x="315227" y="160597"/>
            <a:ext cx="6097604" cy="369332"/>
          </a:xfrm>
          <a:prstGeom prst="rect">
            <a:avLst/>
          </a:prstGeom>
          <a:noFill/>
        </p:spPr>
        <p:txBody>
          <a:bodyPr wrap="square">
            <a:spAutoFit/>
          </a:bodyPr>
          <a:lstStyle/>
          <a:p>
            <a:pPr algn="l"/>
            <a:r>
              <a:rPr lang="en-IN" b="1" i="0" dirty="0">
                <a:solidFill>
                  <a:srgbClr val="161616"/>
                </a:solidFill>
                <a:effectLst/>
                <a:latin typeface="Segoe UI" panose="020B0502040204020203" pitchFamily="34" charset="0"/>
              </a:rPr>
              <a:t>embeddings with Azure OpenAI</a:t>
            </a:r>
          </a:p>
        </p:txBody>
      </p:sp>
    </p:spTree>
    <p:extLst>
      <p:ext uri="{BB962C8B-B14F-4D97-AF65-F5344CB8AC3E}">
        <p14:creationId xmlns:p14="http://schemas.microsoft.com/office/powerpoint/2010/main" val="197745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4AC71-3AAB-6D7A-792F-56D6BB9D62B2}"/>
              </a:ext>
            </a:extLst>
          </p:cNvPr>
          <p:cNvSpPr txBox="1"/>
          <p:nvPr/>
        </p:nvSpPr>
        <p:spPr>
          <a:xfrm>
            <a:off x="904772" y="605355"/>
            <a:ext cx="9750394" cy="4247317"/>
          </a:xfrm>
          <a:prstGeom prst="rect">
            <a:avLst/>
          </a:prstGeom>
          <a:noFill/>
        </p:spPr>
        <p:txBody>
          <a:bodyPr wrap="square">
            <a:spAutoFit/>
          </a:bodyPr>
          <a:lstStyle/>
          <a:p>
            <a:pPr rtl="0"/>
            <a:r>
              <a:rPr lang="en-IN" dirty="0"/>
              <a:t>AZURE_OPENAI_KEY=</a:t>
            </a:r>
            <a:r>
              <a:rPr lang="en-IN" dirty="0">
                <a:solidFill>
                  <a:srgbClr val="B6424C"/>
                </a:solidFill>
                <a:effectLst/>
              </a:rPr>
              <a:t>"b70d5bb07ae74d4c9caf6e76dc9acf03"</a:t>
            </a:r>
            <a:endParaRPr lang="en-IN" dirty="0"/>
          </a:p>
          <a:p>
            <a:pPr rtl="0"/>
            <a:r>
              <a:rPr lang="en-IN" dirty="0"/>
              <a:t>AZURE_OPENAI_ENDPOINT=</a:t>
            </a:r>
            <a:r>
              <a:rPr lang="en-IN" dirty="0">
                <a:solidFill>
                  <a:srgbClr val="B6424C"/>
                </a:solidFill>
                <a:effectLst/>
              </a:rPr>
              <a:t>"</a:t>
            </a:r>
            <a:r>
              <a:rPr lang="en-IN" dirty="0">
                <a:solidFill>
                  <a:srgbClr val="B6424C"/>
                </a:solidFill>
                <a:effectLst/>
                <a:hlinkClick r:id="rId2" tooltip="https://flukeflc.openai.azure.com/%22"/>
              </a:rPr>
              <a:t>https://flukeflc.openai.azure.com/"</a:t>
            </a:r>
            <a:endParaRPr lang="en-IN" dirty="0"/>
          </a:p>
          <a:p>
            <a:pPr rtl="0"/>
            <a:r>
              <a:rPr lang="en-IN" dirty="0"/>
              <a:t>AZURE_OPENAI_API_TYPE =</a:t>
            </a:r>
            <a:r>
              <a:rPr lang="en-IN" dirty="0">
                <a:solidFill>
                  <a:srgbClr val="B6424C"/>
                </a:solidFill>
                <a:effectLst/>
              </a:rPr>
              <a:t>"azure"</a:t>
            </a:r>
            <a:endParaRPr lang="en-IN" dirty="0"/>
          </a:p>
          <a:p>
            <a:pPr rtl="0"/>
            <a:r>
              <a:rPr lang="en-IN" dirty="0"/>
              <a:t>AZURE_OPENAI_API_VERSION=</a:t>
            </a:r>
            <a:r>
              <a:rPr lang="en-IN" dirty="0">
                <a:solidFill>
                  <a:srgbClr val="B6424C"/>
                </a:solidFill>
                <a:effectLst/>
              </a:rPr>
              <a:t>"2023-07-01-preview"</a:t>
            </a:r>
            <a:endParaRPr lang="en-IN" dirty="0"/>
          </a:p>
          <a:p>
            <a:pPr rtl="0"/>
            <a:r>
              <a:rPr lang="en-IN" dirty="0"/>
              <a:t>AZURE_OPENAI_DEPLOYMENT=</a:t>
            </a:r>
            <a:r>
              <a:rPr lang="en-IN" dirty="0">
                <a:solidFill>
                  <a:srgbClr val="B6424C"/>
                </a:solidFill>
                <a:effectLst/>
              </a:rPr>
              <a:t>"GPT-16k"</a:t>
            </a:r>
            <a:endParaRPr lang="en-IN" dirty="0"/>
          </a:p>
          <a:p>
            <a:pPr rtl="0"/>
            <a:r>
              <a:rPr lang="en-IN" b="1" dirty="0"/>
              <a:t>AZURE_OPENAI_EMBEDDING_DEPLOYMENT =</a:t>
            </a:r>
            <a:r>
              <a:rPr lang="en-IN" b="1" dirty="0">
                <a:solidFill>
                  <a:srgbClr val="B6424C"/>
                </a:solidFill>
                <a:effectLst/>
              </a:rPr>
              <a:t>"</a:t>
            </a:r>
            <a:r>
              <a:rPr lang="en-IN" b="1" dirty="0" err="1">
                <a:solidFill>
                  <a:srgbClr val="B6424C"/>
                </a:solidFill>
                <a:effectLst/>
              </a:rPr>
              <a:t>FlukeSiteGPTTextEmbedding</a:t>
            </a:r>
            <a:r>
              <a:rPr lang="en-IN" b="1" dirty="0">
                <a:solidFill>
                  <a:srgbClr val="B6424C"/>
                </a:solidFill>
                <a:effectLst/>
              </a:rPr>
              <a:t>"</a:t>
            </a:r>
            <a:endParaRPr lang="en-IN" b="1" dirty="0"/>
          </a:p>
          <a:p>
            <a:pPr rtl="0"/>
            <a:r>
              <a:rPr lang="en-IN" dirty="0"/>
              <a:t>SEARCH_ENDPOINT=</a:t>
            </a:r>
            <a:r>
              <a:rPr lang="en-IN" dirty="0">
                <a:solidFill>
                  <a:srgbClr val="B6424C"/>
                </a:solidFill>
                <a:effectLst/>
              </a:rPr>
              <a:t>"https://cog-flktsgpt-dev-eastus-001.search.windows.net"</a:t>
            </a:r>
            <a:endParaRPr lang="en-IN" dirty="0"/>
          </a:p>
          <a:p>
            <a:pPr rtl="0"/>
            <a:r>
              <a:rPr lang="en-IN" dirty="0"/>
              <a:t>SEARCH_API_KEY=</a:t>
            </a:r>
            <a:r>
              <a:rPr lang="en-IN" dirty="0">
                <a:solidFill>
                  <a:srgbClr val="B6424C"/>
                </a:solidFill>
                <a:effectLst/>
              </a:rPr>
              <a:t>"h9Fyqubw7azDRMxQosXCog80dPDZUXy0O9hwV1tWmMAzSeBRAaRC"</a:t>
            </a:r>
            <a:endParaRPr lang="en-IN" dirty="0"/>
          </a:p>
          <a:p>
            <a:pPr rtl="0"/>
            <a:r>
              <a:rPr lang="en-IN" b="1" dirty="0"/>
              <a:t>AZURE_SEARCH_INDEX=</a:t>
            </a:r>
            <a:r>
              <a:rPr lang="en-IN" b="1" dirty="0">
                <a:solidFill>
                  <a:srgbClr val="B6424C"/>
                </a:solidFill>
                <a:effectLst/>
              </a:rPr>
              <a:t>"</a:t>
            </a:r>
            <a:r>
              <a:rPr lang="en-IN" b="1" dirty="0" err="1">
                <a:solidFill>
                  <a:srgbClr val="B6424C"/>
                </a:solidFill>
                <a:effectLst/>
              </a:rPr>
              <a:t>flktsgptindexnonprod</a:t>
            </a:r>
            <a:r>
              <a:rPr lang="en-IN" b="1" dirty="0">
                <a:solidFill>
                  <a:srgbClr val="B6424C"/>
                </a:solidFill>
                <a:effectLst/>
              </a:rPr>
              <a:t>-comprehension"</a:t>
            </a:r>
            <a:endParaRPr lang="en-IN" b="1" dirty="0"/>
          </a:p>
          <a:p>
            <a:pPr rtl="0"/>
            <a:r>
              <a:rPr lang="en-IN" dirty="0"/>
              <a:t>AZURE_TENANT_ID=</a:t>
            </a:r>
            <a:r>
              <a:rPr lang="en-IN" dirty="0">
                <a:solidFill>
                  <a:srgbClr val="B6424C"/>
                </a:solidFill>
                <a:effectLst/>
              </a:rPr>
              <a:t>"0f634ac3-b39f-41a6-83ba-8f107876c692"</a:t>
            </a:r>
            <a:endParaRPr lang="en-IN" dirty="0"/>
          </a:p>
          <a:p>
            <a:pPr rtl="0"/>
            <a:r>
              <a:rPr lang="en-IN" dirty="0"/>
              <a:t>AZURE_SUBSCRIPTION_ID=</a:t>
            </a:r>
            <a:r>
              <a:rPr lang="en-IN" dirty="0">
                <a:solidFill>
                  <a:srgbClr val="B6424C"/>
                </a:solidFill>
                <a:effectLst/>
              </a:rPr>
              <a:t>"52a1d076-bbbf-422a-9bf7-95d61247be4b"</a:t>
            </a:r>
            <a:endParaRPr lang="en-IN" dirty="0"/>
          </a:p>
          <a:p>
            <a:pPr rtl="0"/>
            <a:r>
              <a:rPr lang="en-IN" dirty="0"/>
              <a:t>AZURE_SQL_ODBC_CONNECTIONSTRING=</a:t>
            </a:r>
            <a:r>
              <a:rPr lang="en-IN" dirty="0">
                <a:solidFill>
                  <a:srgbClr val="B6424C"/>
                </a:solidFill>
                <a:effectLst/>
              </a:rPr>
              <a:t>"Driver={ODBC Driver 18 for SQL Server};Server=tcp:db-flktsgpt-dev-001.database.windows.net,1433;Database=dbase-flktsgpt-dev-001;Uid=</a:t>
            </a:r>
            <a:r>
              <a:rPr lang="en-IN" dirty="0" err="1">
                <a:solidFill>
                  <a:srgbClr val="B6424C"/>
                </a:solidFill>
                <a:effectLst/>
              </a:rPr>
              <a:t>flktsdevadmin;Pwd</a:t>
            </a:r>
            <a:r>
              <a:rPr lang="en-IN" dirty="0">
                <a:solidFill>
                  <a:srgbClr val="B6424C"/>
                </a:solidFill>
                <a:effectLst/>
              </a:rPr>
              <a:t>=</a:t>
            </a:r>
            <a:r>
              <a:rPr lang="en-IN" dirty="0" err="1">
                <a:solidFill>
                  <a:srgbClr val="B6424C"/>
                </a:solidFill>
                <a:effectLst/>
              </a:rPr>
              <a:t>f!ktsd@vAdmin;Encrypt</a:t>
            </a:r>
            <a:r>
              <a:rPr lang="en-IN" dirty="0">
                <a:solidFill>
                  <a:srgbClr val="B6424C"/>
                </a:solidFill>
                <a:effectLst/>
              </a:rPr>
              <a:t>=</a:t>
            </a:r>
            <a:r>
              <a:rPr lang="en-IN" dirty="0" err="1">
                <a:solidFill>
                  <a:srgbClr val="B6424C"/>
                </a:solidFill>
                <a:effectLst/>
              </a:rPr>
              <a:t>yes;TrustServerCertificate</a:t>
            </a:r>
            <a:r>
              <a:rPr lang="en-IN" dirty="0">
                <a:solidFill>
                  <a:srgbClr val="B6424C"/>
                </a:solidFill>
                <a:effectLst/>
              </a:rPr>
              <a:t>=</a:t>
            </a:r>
            <a:r>
              <a:rPr lang="en-IN" dirty="0" err="1">
                <a:solidFill>
                  <a:srgbClr val="B6424C"/>
                </a:solidFill>
                <a:effectLst/>
              </a:rPr>
              <a:t>no;Connection</a:t>
            </a:r>
            <a:r>
              <a:rPr lang="en-IN" dirty="0">
                <a:solidFill>
                  <a:srgbClr val="B6424C"/>
                </a:solidFill>
                <a:effectLst/>
              </a:rPr>
              <a:t> Timeout=30;"</a:t>
            </a:r>
            <a:endParaRPr lang="en-IN" dirty="0"/>
          </a:p>
        </p:txBody>
      </p:sp>
      <p:sp>
        <p:nvSpPr>
          <p:cNvPr id="5" name="TextBox 4">
            <a:extLst>
              <a:ext uri="{FF2B5EF4-FFF2-40B4-BE49-F238E27FC236}">
                <a16:creationId xmlns:a16="http://schemas.microsoft.com/office/drawing/2014/main" id="{FFB71F1F-9A47-95AF-9CB1-3DE1FD93AE9C}"/>
              </a:ext>
            </a:extLst>
          </p:cNvPr>
          <p:cNvSpPr txBox="1"/>
          <p:nvPr/>
        </p:nvSpPr>
        <p:spPr>
          <a:xfrm>
            <a:off x="904773" y="5606314"/>
            <a:ext cx="6097604" cy="646331"/>
          </a:xfrm>
          <a:prstGeom prst="rect">
            <a:avLst/>
          </a:prstGeom>
          <a:noFill/>
        </p:spPr>
        <p:txBody>
          <a:bodyPr wrap="square">
            <a:spAutoFit/>
          </a:bodyPr>
          <a:lstStyle/>
          <a:p>
            <a:r>
              <a:rPr lang="en-IN" dirty="0"/>
              <a:t>What is text embedding, what is search index and what is cognitive search</a:t>
            </a:r>
          </a:p>
        </p:txBody>
      </p:sp>
    </p:spTree>
    <p:extLst>
      <p:ext uri="{BB962C8B-B14F-4D97-AF65-F5344CB8AC3E}">
        <p14:creationId xmlns:p14="http://schemas.microsoft.com/office/powerpoint/2010/main" val="25286482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35BEB0-4FEB-84FC-9501-B709A652A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720" y="1572896"/>
            <a:ext cx="7477760" cy="14906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86EEF1-5B46-27F2-0574-AA3254F7A0A3}"/>
              </a:ext>
            </a:extLst>
          </p:cNvPr>
          <p:cNvSpPr txBox="1"/>
          <p:nvPr/>
        </p:nvSpPr>
        <p:spPr>
          <a:xfrm>
            <a:off x="1209574" y="507014"/>
            <a:ext cx="8348311" cy="646331"/>
          </a:xfrm>
          <a:prstGeom prst="rect">
            <a:avLst/>
          </a:prstGeom>
          <a:noFill/>
        </p:spPr>
        <p:txBody>
          <a:bodyPr wrap="square">
            <a:spAutoFit/>
          </a:bodyPr>
          <a:lstStyle/>
          <a:p>
            <a:r>
              <a:rPr lang="en-IN" dirty="0">
                <a:hlinkClick r:id="rId3"/>
              </a:rPr>
              <a:t>https://learn.microsoft.com/en-us/training/browse/?terms=Generative%20AI</a:t>
            </a:r>
            <a:endParaRPr lang="en-IN" dirty="0"/>
          </a:p>
          <a:p>
            <a:endParaRPr lang="en-IN" dirty="0"/>
          </a:p>
        </p:txBody>
      </p:sp>
    </p:spTree>
    <p:extLst>
      <p:ext uri="{BB962C8B-B14F-4D97-AF65-F5344CB8AC3E}">
        <p14:creationId xmlns:p14="http://schemas.microsoft.com/office/powerpoint/2010/main" val="410840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57660-96FC-E727-4AC8-7D7691F7D205}"/>
              </a:ext>
            </a:extLst>
          </p:cNvPr>
          <p:cNvSpPr txBox="1"/>
          <p:nvPr/>
        </p:nvSpPr>
        <p:spPr>
          <a:xfrm>
            <a:off x="700238" y="700313"/>
            <a:ext cx="6097604" cy="1477328"/>
          </a:xfrm>
          <a:prstGeom prst="rect">
            <a:avLst/>
          </a:prstGeom>
          <a:noFill/>
        </p:spPr>
        <p:txBody>
          <a:bodyPr wrap="square">
            <a:spAutoFit/>
          </a:bodyPr>
          <a:lstStyle/>
          <a:p>
            <a:r>
              <a:rPr lang="en-IN" dirty="0"/>
              <a:t>https://fortive.sharepoint.com/:w:/r/sites/FLK-Customer-Support/_layouts/15/Doc.aspx?sourcedoc=%7BC7ECD01B-4F4C-4790-AD00-024A6B6C937D%7D&amp;file=Stuck%20relay%20kyle%2020140731.doc&amp;action=default&amp;mobileredirect=true</a:t>
            </a:r>
          </a:p>
        </p:txBody>
      </p:sp>
      <p:sp>
        <p:nvSpPr>
          <p:cNvPr id="4" name="TextBox 3">
            <a:extLst>
              <a:ext uri="{FF2B5EF4-FFF2-40B4-BE49-F238E27FC236}">
                <a16:creationId xmlns:a16="http://schemas.microsoft.com/office/drawing/2014/main" id="{21AB0ECD-B06F-2B56-0484-B81BFA2D40CA}"/>
              </a:ext>
            </a:extLst>
          </p:cNvPr>
          <p:cNvSpPr txBox="1"/>
          <p:nvPr/>
        </p:nvSpPr>
        <p:spPr>
          <a:xfrm>
            <a:off x="372177" y="3047712"/>
            <a:ext cx="6096000" cy="646331"/>
          </a:xfrm>
          <a:prstGeom prst="rect">
            <a:avLst/>
          </a:prstGeom>
          <a:noFill/>
        </p:spPr>
        <p:txBody>
          <a:bodyPr wrap="square">
            <a:spAutoFit/>
          </a:bodyPr>
          <a:lstStyle/>
          <a:p>
            <a:r>
              <a:rPr lang="en-IN" b="0" i="0" dirty="0">
                <a:solidFill>
                  <a:srgbClr val="257953"/>
                </a:solidFill>
                <a:effectLst/>
                <a:latin typeface="Roboto" panose="02000000000000000000" pitchFamily="2" charset="0"/>
              </a:rPr>
              <a:t>Expecting answer from this link for question </a:t>
            </a:r>
            <a:r>
              <a:rPr lang="en-IN" dirty="0"/>
              <a:t>what is </a:t>
            </a:r>
            <a:r>
              <a:rPr lang="en-IN" dirty="0" err="1"/>
              <a:t>acalerr</a:t>
            </a:r>
            <a:r>
              <a:rPr lang="en-IN" dirty="0"/>
              <a:t> on a molbox1?</a:t>
            </a:r>
            <a:r>
              <a:rPr lang="en-IN" b="0" i="0" dirty="0">
                <a:solidFill>
                  <a:srgbClr val="257953"/>
                </a:solidFill>
                <a:effectLst/>
                <a:latin typeface="Roboto" panose="02000000000000000000" pitchFamily="2" charset="0"/>
              </a:rPr>
              <a:t> </a:t>
            </a:r>
            <a:endParaRPr lang="en-IN" dirty="0"/>
          </a:p>
        </p:txBody>
      </p:sp>
    </p:spTree>
    <p:extLst>
      <p:ext uri="{BB962C8B-B14F-4D97-AF65-F5344CB8AC3E}">
        <p14:creationId xmlns:p14="http://schemas.microsoft.com/office/powerpoint/2010/main" val="28900166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47F448-F7E9-2BEB-7C60-5BC4C638EDBC}"/>
              </a:ext>
            </a:extLst>
          </p:cNvPr>
          <p:cNvGraphicFramePr>
            <a:graphicFrameLocks noGrp="1"/>
          </p:cNvGraphicFramePr>
          <p:nvPr>
            <p:extLst>
              <p:ext uri="{D42A27DB-BD31-4B8C-83A1-F6EECF244321}">
                <p14:modId xmlns:p14="http://schemas.microsoft.com/office/powerpoint/2010/main" val="1256427068"/>
              </p:ext>
            </p:extLst>
          </p:nvPr>
        </p:nvGraphicFramePr>
        <p:xfrm>
          <a:off x="394637" y="374652"/>
          <a:ext cx="10982426" cy="6428735"/>
        </p:xfrm>
        <a:graphic>
          <a:graphicData uri="http://schemas.openxmlformats.org/drawingml/2006/table">
            <a:tbl>
              <a:tblPr>
                <a:tableStyleId>{5940675A-B579-460E-94D1-54222C63F5DA}</a:tableStyleId>
              </a:tblPr>
              <a:tblGrid>
                <a:gridCol w="712375">
                  <a:extLst>
                    <a:ext uri="{9D8B030D-6E8A-4147-A177-3AD203B41FA5}">
                      <a16:colId xmlns:a16="http://schemas.microsoft.com/office/drawing/2014/main" val="2806787735"/>
                    </a:ext>
                  </a:extLst>
                </a:gridCol>
                <a:gridCol w="2137120">
                  <a:extLst>
                    <a:ext uri="{9D8B030D-6E8A-4147-A177-3AD203B41FA5}">
                      <a16:colId xmlns:a16="http://schemas.microsoft.com/office/drawing/2014/main" val="2521688087"/>
                    </a:ext>
                  </a:extLst>
                </a:gridCol>
                <a:gridCol w="3769641">
                  <a:extLst>
                    <a:ext uri="{9D8B030D-6E8A-4147-A177-3AD203B41FA5}">
                      <a16:colId xmlns:a16="http://schemas.microsoft.com/office/drawing/2014/main" val="701283259"/>
                    </a:ext>
                  </a:extLst>
                </a:gridCol>
                <a:gridCol w="3650915">
                  <a:extLst>
                    <a:ext uri="{9D8B030D-6E8A-4147-A177-3AD203B41FA5}">
                      <a16:colId xmlns:a16="http://schemas.microsoft.com/office/drawing/2014/main" val="3242633490"/>
                    </a:ext>
                  </a:extLst>
                </a:gridCol>
                <a:gridCol w="712375">
                  <a:extLst>
                    <a:ext uri="{9D8B030D-6E8A-4147-A177-3AD203B41FA5}">
                      <a16:colId xmlns:a16="http://schemas.microsoft.com/office/drawing/2014/main" val="4101718607"/>
                    </a:ext>
                  </a:extLst>
                </a:gridCol>
              </a:tblGrid>
              <a:tr h="94312">
                <a:tc>
                  <a:txBody>
                    <a:bodyPr/>
                    <a:lstStyle/>
                    <a:p>
                      <a:pPr algn="ctr" fontAlgn="ctr"/>
                      <a:r>
                        <a:rPr lang="en-IN" sz="1050" u="none" strike="noStrike" dirty="0" err="1">
                          <a:effectLst/>
                        </a:rPr>
                        <a:t>S.No</a:t>
                      </a:r>
                      <a:endParaRPr lang="en-IN" sz="1050" b="1"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Issues/Best Practises</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Description</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Reference Link</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1"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392725701"/>
                  </a:ext>
                </a:extLst>
              </a:tr>
              <a:tr h="565869">
                <a:tc>
                  <a:txBody>
                    <a:bodyPr/>
                    <a:lstStyle/>
                    <a:p>
                      <a:pPr algn="ctr" fontAlgn="ctr"/>
                      <a:r>
                        <a:rPr lang="en-IN" sz="1050" u="none" strike="noStrike">
                          <a:effectLst/>
                        </a:rPr>
                        <a:t>1</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Embedding vs TF-IDF</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F79C09"/>
                          </a:highlight>
                        </a:rPr>
                        <a:t>Embedding is expensive and read the entire sentence as gets meaning and forms a vector</a:t>
                      </a:r>
                      <a:br>
                        <a:rPr lang="en-IN" sz="1050" u="none" strike="noStrike" dirty="0">
                          <a:effectLst/>
                          <a:highlight>
                            <a:srgbClr val="F79C09"/>
                          </a:highlight>
                        </a:rPr>
                      </a:br>
                      <a:br>
                        <a:rPr lang="en-IN" sz="1050" u="none" strike="noStrike" dirty="0">
                          <a:effectLst/>
                          <a:highlight>
                            <a:srgbClr val="F79C09"/>
                          </a:highlight>
                        </a:rPr>
                      </a:br>
                      <a:r>
                        <a:rPr lang="en-IN" sz="1050" u="none" strike="noStrike" dirty="0">
                          <a:effectLst/>
                          <a:highlight>
                            <a:srgbClr val="F79C09"/>
                          </a:highlight>
                        </a:rPr>
                        <a:t>TF-IDF reads at word level and generate vectors</a:t>
                      </a:r>
                      <a:endParaRPr lang="en-IN" sz="1050" b="0" i="0" u="none" strike="noStrike" dirty="0">
                        <a:solidFill>
                          <a:srgbClr val="000000"/>
                        </a:solidFill>
                        <a:effectLst/>
                        <a:highlight>
                          <a:srgbClr val="F79C09"/>
                        </a:highlight>
                        <a:latin typeface="Calibri" panose="020F0502020204030204" pitchFamily="34" charset="0"/>
                      </a:endParaRPr>
                    </a:p>
                  </a:txBody>
                  <a:tcPr marL="3252" marR="3252" marT="3252" marB="0" anchor="ctr"/>
                </a:tc>
                <a:tc>
                  <a:txBody>
                    <a:bodyPr/>
                    <a:lstStyle/>
                    <a:p>
                      <a:pPr algn="l" fontAlgn="ctr"/>
                      <a:r>
                        <a:rPr lang="en-IN" sz="1050" u="sng" strike="noStrike">
                          <a:effectLst/>
                          <a:hlinkClick r:id="rId2"/>
                        </a:rPr>
                        <a:t>https://medium.com/@tam.tamanna18/exploring-the-power-of-nlp-why-embeddings-usually-outperform-tf-idf-98742e7b0bce#:~:text=Unlike%20TF%2DIDF%2C%20which%20only,documents%20based%20on%20their%20content.</a:t>
                      </a:r>
                      <a:endParaRPr lang="en-IN" sz="1050" b="0" i="0" u="sng" strike="noStrike">
                        <a:solidFill>
                          <a:srgbClr val="0563C1"/>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54088884"/>
                  </a:ext>
                </a:extLst>
              </a:tr>
              <a:tr h="282935">
                <a:tc>
                  <a:txBody>
                    <a:bodyPr/>
                    <a:lstStyle/>
                    <a:p>
                      <a:pPr algn="ctr" fontAlgn="ctr"/>
                      <a:r>
                        <a:rPr lang="en-IN" sz="1050" u="none" strike="noStrike">
                          <a:effectLst/>
                        </a:rPr>
                        <a:t>2</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Chunking </a:t>
                      </a:r>
                    </a:p>
                    <a:p>
                      <a:pPr algn="l" fontAlgn="ctr"/>
                      <a:r>
                        <a:rPr lang="en-IN" sz="1050" u="none" strike="noStrike" dirty="0">
                          <a:effectLst/>
                        </a:rPr>
                        <a:t>prep.py Document-sync &amp; asgi.py webserver</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F79C09"/>
                          </a:highlight>
                        </a:rPr>
                        <a:t>5 sentences are made as one chunk. </a:t>
                      </a:r>
                    </a:p>
                    <a:p>
                      <a:pPr algn="l" fontAlgn="ctr"/>
                      <a:r>
                        <a:rPr lang="en-IN" sz="1050" u="none" strike="noStrike" dirty="0">
                          <a:effectLst/>
                          <a:highlight>
                            <a:srgbClr val="F79C09"/>
                          </a:highlight>
                        </a:rPr>
                        <a:t>Top 10chunks selected based on search score are used as input</a:t>
                      </a:r>
                      <a:endParaRPr lang="en-IN" sz="1050" b="0" i="0" u="none" strike="noStrike" dirty="0">
                        <a:solidFill>
                          <a:srgbClr val="000000"/>
                        </a:solidFill>
                        <a:effectLst/>
                        <a:highlight>
                          <a:srgbClr val="F79C09"/>
                        </a:highlight>
                        <a:latin typeface="Calibri" panose="020F0502020204030204" pitchFamily="34" charset="0"/>
                      </a:endParaRPr>
                    </a:p>
                  </a:txBody>
                  <a:tcPr marL="3252" marR="3252" marT="3252" marB="0" anchor="ctr"/>
                </a:tc>
                <a:tc>
                  <a:txBody>
                    <a:bodyPr/>
                    <a:lstStyle/>
                    <a:p>
                      <a:pPr algn="l" fontAlgn="ctr"/>
                      <a:r>
                        <a:rPr lang="en-IN" sz="1050" u="none" strike="noStrike" dirty="0">
                          <a:effectLst/>
                        </a:rPr>
                        <a:t> </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995669754"/>
                  </a:ext>
                </a:extLst>
              </a:tr>
              <a:tr h="282935">
                <a:tc>
                  <a:txBody>
                    <a:bodyPr/>
                    <a:lstStyle/>
                    <a:p>
                      <a:pPr algn="ctr" fontAlgn="ctr"/>
                      <a:r>
                        <a:rPr lang="en-IN" sz="1050" u="none" strike="noStrike">
                          <a:effectLst/>
                        </a:rPr>
                        <a:t>3</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Token Size</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00FF00"/>
                          </a:highlight>
                        </a:rPr>
                        <a:t>16000 per minute which includes Top 10 question, chunks, Prompt and response</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264900025"/>
                  </a:ext>
                </a:extLst>
              </a:tr>
              <a:tr h="282935">
                <a:tc>
                  <a:txBody>
                    <a:bodyPr/>
                    <a:lstStyle/>
                    <a:p>
                      <a:pPr algn="ctr" fontAlgn="ctr"/>
                      <a:r>
                        <a:rPr lang="en-IN" sz="1050" u="none" strike="noStrike">
                          <a:effectLst/>
                        </a:rPr>
                        <a:t>4</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Model process</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The </a:t>
                      </a:r>
                      <a:r>
                        <a:rPr lang="en-IN" sz="1050" u="none" strike="noStrike" dirty="0" err="1">
                          <a:effectLst/>
                        </a:rPr>
                        <a:t>gpt</a:t>
                      </a:r>
                      <a:r>
                        <a:rPr lang="en-IN" sz="1050" u="none" strike="noStrike" dirty="0">
                          <a:effectLst/>
                        </a:rPr>
                        <a:t> triggers cognitive search. Cognitive search identifies the top 10 chunks, they are process along with the question, prompt and provide the answers</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399401125"/>
                  </a:ext>
                </a:extLst>
              </a:tr>
              <a:tr h="188623">
                <a:tc>
                  <a:txBody>
                    <a:bodyPr/>
                    <a:lstStyle/>
                    <a:p>
                      <a:pPr algn="ctr" fontAlgn="ctr"/>
                      <a:r>
                        <a:rPr lang="en-IN" sz="1050" u="none" strike="noStrike">
                          <a:effectLst/>
                        </a:rPr>
                        <a:t>5</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GPT 3.5 vs GPT4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GPT 3.5 : faster and less iexpensive</a:t>
                      </a:r>
                      <a:br>
                        <a:rPr lang="en-IN" sz="1050" u="none" strike="noStrike">
                          <a:effectLst/>
                        </a:rPr>
                      </a:br>
                      <a:r>
                        <a:rPr lang="en-IN" sz="1050" u="none" strike="noStrike">
                          <a:effectLst/>
                        </a:rPr>
                        <a:t>GPT4  : very expensive and slower</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148619753"/>
                  </a:ext>
                </a:extLst>
              </a:tr>
              <a:tr h="188623">
                <a:tc>
                  <a:txBody>
                    <a:bodyPr/>
                    <a:lstStyle/>
                    <a:p>
                      <a:pPr algn="ctr" fontAlgn="ctr"/>
                      <a:r>
                        <a:rPr lang="en-IN" sz="1050" u="none" strike="noStrike">
                          <a:effectLst/>
                        </a:rPr>
                        <a:t>6</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Cognitive search</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00FF00"/>
                          </a:highlight>
                        </a:rPr>
                        <a:t>Main components of Azure cognitive search are indexing and querying.</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412088770"/>
                  </a:ext>
                </a:extLst>
              </a:tr>
              <a:tr h="282935">
                <a:tc>
                  <a:txBody>
                    <a:bodyPr/>
                    <a:lstStyle/>
                    <a:p>
                      <a:pPr algn="ctr" fontAlgn="ctr"/>
                      <a:r>
                        <a:rPr lang="en-IN" sz="1050" u="none" strike="noStrike">
                          <a:effectLst/>
                        </a:rPr>
                        <a:t>7</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Indexing </a:t>
                      </a:r>
                    </a:p>
                    <a:p>
                      <a:pPr algn="l" fontAlgn="ctr"/>
                      <a:r>
                        <a:rPr lang="en-IN" sz="1050" u="none" strike="noStrike" dirty="0">
                          <a:effectLst/>
                        </a:rPr>
                        <a:t>prep.py Document-sync </a:t>
                      </a:r>
                    </a:p>
                    <a:p>
                      <a:pPr algn="l" fontAlgn="ctr"/>
                      <a:r>
                        <a:rPr lang="en-IN" sz="1050" b="0" i="0" u="none" strike="noStrike" dirty="0">
                          <a:solidFill>
                            <a:srgbClr val="000000"/>
                          </a:solidFill>
                          <a:effectLst/>
                          <a:latin typeface="Calibri" panose="020F0502020204030204" pitchFamily="34" charset="0"/>
                        </a:rPr>
                        <a:t>Asgi.py webserver</a:t>
                      </a:r>
                    </a:p>
                  </a:txBody>
                  <a:tcPr marL="3252" marR="3252" marT="3252" marB="0" anchor="ctr"/>
                </a:tc>
                <a:tc>
                  <a:txBody>
                    <a:bodyPr/>
                    <a:lstStyle/>
                    <a:p>
                      <a:pPr algn="l" fontAlgn="ctr"/>
                      <a:r>
                        <a:rPr lang="en-IN" sz="1050" u="none" strike="noStrike" dirty="0">
                          <a:effectLst/>
                          <a:highlight>
                            <a:srgbClr val="00FF00"/>
                          </a:highlight>
                        </a:rPr>
                        <a:t>Chunks from the Azure-storage-sync will be saved in Cognitive search in the form of indexes. The Bot searches the indexes. Indexes with chunks are stored in Cognitive search</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894816009"/>
                  </a:ext>
                </a:extLst>
              </a:tr>
              <a:tr h="1105721">
                <a:tc>
                  <a:txBody>
                    <a:bodyPr/>
                    <a:lstStyle/>
                    <a:p>
                      <a:pPr algn="ctr" fontAlgn="ctr"/>
                      <a:r>
                        <a:rPr lang="en-IN" sz="1050" u="none" strike="noStrike">
                          <a:effectLst/>
                        </a:rPr>
                        <a:t>8</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The process of Chatbot</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Question will be converted in to vector by GPT -&gt; V1</a:t>
                      </a:r>
                      <a:br>
                        <a:rPr lang="en-IN" sz="1050" u="none" strike="noStrike" dirty="0">
                          <a:effectLst/>
                        </a:rPr>
                      </a:br>
                      <a:r>
                        <a:rPr lang="en-IN" sz="1050" u="none" strike="noStrike" dirty="0">
                          <a:effectLst/>
                        </a:rPr>
                        <a:t>The V1 will be input to Cognitive search.</a:t>
                      </a:r>
                      <a:br>
                        <a:rPr lang="en-IN" sz="1050" u="none" strike="noStrike" dirty="0">
                          <a:effectLst/>
                        </a:rPr>
                      </a:br>
                      <a:r>
                        <a:rPr lang="en-IN" sz="1050" u="none" strike="noStrike" dirty="0">
                          <a:effectLst/>
                        </a:rPr>
                        <a:t>Cognitive search verifies the entire 26K pdfs.</a:t>
                      </a:r>
                      <a:br>
                        <a:rPr lang="en-IN" sz="1050" u="none" strike="noStrike" dirty="0">
                          <a:effectLst/>
                        </a:rPr>
                      </a:br>
                      <a:r>
                        <a:rPr lang="en-IN" sz="1050" u="none" strike="noStrike" dirty="0" err="1">
                          <a:effectLst/>
                        </a:rPr>
                        <a:t>Cogsearch</a:t>
                      </a:r>
                      <a:r>
                        <a:rPr lang="en-IN" sz="1050" u="none" strike="noStrike" dirty="0">
                          <a:effectLst/>
                        </a:rPr>
                        <a:t> retrieves the top10 results based on the vector similarity score. </a:t>
                      </a:r>
                      <a:br>
                        <a:rPr lang="en-IN" sz="1050" u="none" strike="noStrike" dirty="0">
                          <a:effectLst/>
                        </a:rPr>
                      </a:br>
                      <a:r>
                        <a:rPr lang="en-IN" sz="1050" u="none" strike="noStrike" dirty="0">
                          <a:effectLst/>
                        </a:rPr>
                        <a:t>Indexing will be done.</a:t>
                      </a:r>
                      <a:br>
                        <a:rPr lang="en-IN" sz="1050" u="none" strike="noStrike" dirty="0">
                          <a:effectLst/>
                        </a:rPr>
                      </a:br>
                      <a:r>
                        <a:rPr lang="en-IN" sz="1050" u="none" strike="noStrike" dirty="0">
                          <a:effectLst/>
                        </a:rPr>
                        <a:t>Chunks</a:t>
                      </a:r>
                      <a:br>
                        <a:rPr lang="en-IN" sz="1050" u="none" strike="noStrike" dirty="0">
                          <a:effectLst/>
                        </a:rPr>
                      </a:br>
                      <a:r>
                        <a:rPr lang="en-IN" sz="1050" u="none" strike="noStrike" dirty="0" err="1">
                          <a:effectLst/>
                        </a:rPr>
                        <a:t>Promts</a:t>
                      </a:r>
                      <a:br>
                        <a:rPr lang="en-IN" sz="1050" u="none" strike="noStrike" dirty="0">
                          <a:effectLst/>
                        </a:rPr>
                      </a:br>
                      <a:r>
                        <a:rPr lang="en-IN" sz="1050" u="none" strike="noStrike" dirty="0">
                          <a:effectLst/>
                        </a:rPr>
                        <a:t>V1</a:t>
                      </a:r>
                      <a:br>
                        <a:rPr lang="en-IN" sz="1050" u="none" strike="noStrike" dirty="0">
                          <a:effectLst/>
                        </a:rPr>
                      </a:br>
                      <a:r>
                        <a:rPr lang="en-IN" sz="1050" u="none" strike="noStrike" dirty="0">
                          <a:effectLst/>
                        </a:rPr>
                        <a:t>Responses saved in SQL </a:t>
                      </a:r>
                    </a:p>
                    <a:p>
                      <a:pPr algn="l" fontAlgn="ctr"/>
                      <a:r>
                        <a:rPr lang="en-IN" sz="1050" b="0" i="0" u="none" strike="noStrike" dirty="0">
                          <a:solidFill>
                            <a:srgbClr val="000000"/>
                          </a:solidFill>
                          <a:effectLst/>
                          <a:latin typeface="Calibri" panose="020F0502020204030204" pitchFamily="34" charset="0"/>
                        </a:rPr>
                        <a:t>Cosmos DB</a:t>
                      </a:r>
                    </a:p>
                  </a:txBody>
                  <a:tcPr marL="3252" marR="3252" marT="3252" marB="0" anchor="ctr"/>
                </a:tc>
                <a:tc>
                  <a:txBody>
                    <a:bodyPr/>
                    <a:lstStyle/>
                    <a:p>
                      <a:pPr algn="l" fontAlgn="ctr"/>
                      <a:r>
                        <a:rPr lang="en-IN" sz="1050" u="none" strike="noStrike">
                          <a:effectLst/>
                        </a:rPr>
                        <a:t>Where is indexing applied here and what it do</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153363102"/>
                  </a:ext>
                </a:extLst>
              </a:tr>
              <a:tr h="302447">
                <a:tc>
                  <a:txBody>
                    <a:bodyPr/>
                    <a:lstStyle/>
                    <a:p>
                      <a:pPr algn="ctr" fontAlgn="ctr"/>
                      <a:r>
                        <a:rPr lang="en-IN" sz="1050" u="none" strike="noStrike">
                          <a:effectLst/>
                        </a:rPr>
                        <a:t>9</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Copy the files from Azure to Local system.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using code in vs code</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158731829"/>
                  </a:ext>
                </a:extLst>
              </a:tr>
              <a:tr h="302447">
                <a:tc>
                  <a:txBody>
                    <a:bodyPr/>
                    <a:lstStyle/>
                    <a:p>
                      <a:pPr algn="ctr" fontAlgn="ctr"/>
                      <a:r>
                        <a:rPr lang="en-IN" sz="1050" u="none" strike="noStrike">
                          <a:effectLst/>
                        </a:rPr>
                        <a:t>10</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Convert them to parquet format to csv.</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Using databricks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255119965"/>
                  </a:ext>
                </a:extLst>
              </a:tr>
              <a:tr h="94312">
                <a:tc>
                  <a:txBody>
                    <a:bodyPr/>
                    <a:lstStyle/>
                    <a:p>
                      <a:pPr algn="ctr" fontAlgn="ctr"/>
                      <a:r>
                        <a:rPr lang="en-IN" sz="1050" u="none" strike="noStrike">
                          <a:effectLst/>
                        </a:rPr>
                        <a:t>11</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Deploying the hot fix</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101979284"/>
                  </a:ext>
                </a:extLst>
              </a:tr>
              <a:tr h="94312">
                <a:tc>
                  <a:txBody>
                    <a:bodyPr/>
                    <a:lstStyle/>
                    <a:p>
                      <a:pPr algn="ctr" fontAlgn="ctr"/>
                      <a:r>
                        <a:rPr lang="en-IN" sz="1050" u="none" strike="noStrike">
                          <a:effectLst/>
                        </a:rPr>
                        <a:t>12</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Rerun the 1100 test cases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097282219"/>
                  </a:ext>
                </a:extLst>
              </a:tr>
              <a:tr h="94312">
                <a:tc>
                  <a:txBody>
                    <a:bodyPr/>
                    <a:lstStyle/>
                    <a:p>
                      <a:pPr algn="ctr" fontAlgn="ctr"/>
                      <a:r>
                        <a:rPr lang="en-IN" sz="1050" u="none" strike="noStrike">
                          <a:effectLst/>
                        </a:rPr>
                        <a:t>13</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Validate the testcases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726746145"/>
                  </a:ext>
                </a:extLst>
              </a:tr>
              <a:tr h="188623">
                <a:tc>
                  <a:txBody>
                    <a:bodyPr/>
                    <a:lstStyle/>
                    <a:p>
                      <a:pPr algn="ctr" fontAlgn="ctr"/>
                      <a:r>
                        <a:rPr lang="en-IN" sz="1050" u="none" strike="noStrike">
                          <a:effectLst/>
                        </a:rPr>
                        <a:t>14</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 validate the 10 which are not working</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 </a:t>
                      </a:r>
                      <a:endParaRPr lang="en-IN" sz="1050" b="0" i="0" u="none" strike="noStrike" dirty="0">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427328981"/>
                  </a:ext>
                </a:extLst>
              </a:tr>
            </a:tbl>
          </a:graphicData>
        </a:graphic>
      </p:graphicFrame>
    </p:spTree>
    <p:extLst>
      <p:ext uri="{BB962C8B-B14F-4D97-AF65-F5344CB8AC3E}">
        <p14:creationId xmlns:p14="http://schemas.microsoft.com/office/powerpoint/2010/main" val="1715898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5C25A-78F0-2413-DE47-B128EB56EAF0}"/>
              </a:ext>
            </a:extLst>
          </p:cNvPr>
          <p:cNvPicPr>
            <a:picLocks noChangeAspect="1"/>
          </p:cNvPicPr>
          <p:nvPr/>
        </p:nvPicPr>
        <p:blipFill>
          <a:blip r:embed="rId2"/>
          <a:stretch>
            <a:fillRect/>
          </a:stretch>
        </p:blipFill>
        <p:spPr>
          <a:xfrm>
            <a:off x="3813057" y="2403422"/>
            <a:ext cx="4565885" cy="2051155"/>
          </a:xfrm>
          <a:prstGeom prst="rect">
            <a:avLst/>
          </a:prstGeom>
        </p:spPr>
      </p:pic>
    </p:spTree>
    <p:extLst>
      <p:ext uri="{BB962C8B-B14F-4D97-AF65-F5344CB8AC3E}">
        <p14:creationId xmlns:p14="http://schemas.microsoft.com/office/powerpoint/2010/main" val="2834114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BE19-23C6-32E7-269D-0A9EB4F2F54B}"/>
              </a:ext>
            </a:extLst>
          </p:cNvPr>
          <p:cNvSpPr txBox="1"/>
          <p:nvPr/>
        </p:nvSpPr>
        <p:spPr>
          <a:xfrm>
            <a:off x="623236" y="1600200"/>
            <a:ext cx="9568849" cy="369332"/>
          </a:xfrm>
          <a:prstGeom prst="rect">
            <a:avLst/>
          </a:prstGeom>
          <a:noFill/>
        </p:spPr>
        <p:txBody>
          <a:bodyPr wrap="square">
            <a:spAutoFit/>
          </a:bodyPr>
          <a:lstStyle/>
          <a:p>
            <a:r>
              <a:rPr lang="en-IN" sz="1800" u="sng" dirty="0">
                <a:solidFill>
                  <a:srgbClr val="0563C1"/>
                </a:solidFill>
                <a:effectLst/>
                <a:latin typeface="Calibri" panose="020F0502020204030204" pitchFamily="34" charset="0"/>
                <a:ea typeface="Calibri" panose="020F0502020204030204" pitchFamily="34" charset="0"/>
                <a:hlinkClick r:id="rId2"/>
              </a:rPr>
              <a:t>https://delphiapi-flkts-dev-eastus-001.azurewebsites.net/v2/chat/completions</a:t>
            </a:r>
            <a:endParaRPr lang="en-IN" dirty="0"/>
          </a:p>
        </p:txBody>
      </p:sp>
      <p:sp>
        <p:nvSpPr>
          <p:cNvPr id="4" name="TextBox 3">
            <a:extLst>
              <a:ext uri="{FF2B5EF4-FFF2-40B4-BE49-F238E27FC236}">
                <a16:creationId xmlns:a16="http://schemas.microsoft.com/office/drawing/2014/main" id="{25E1F37D-46A3-1DE7-F9F7-EB8BF70CAC1B}"/>
              </a:ext>
            </a:extLst>
          </p:cNvPr>
          <p:cNvSpPr txBox="1"/>
          <p:nvPr/>
        </p:nvSpPr>
        <p:spPr>
          <a:xfrm>
            <a:off x="623236" y="1143002"/>
            <a:ext cx="6097604" cy="369332"/>
          </a:xfrm>
          <a:prstGeom prst="rect">
            <a:avLst/>
          </a:prstGeom>
          <a:noFill/>
        </p:spPr>
        <p:txBody>
          <a:bodyPr wrap="square">
            <a:spAutoFit/>
          </a:bodyPr>
          <a:lstStyle/>
          <a:p>
            <a:r>
              <a:rPr lang="en-IN" dirty="0"/>
              <a:t>https://www.fluke.com/en-us/fluke/site-map</a:t>
            </a:r>
          </a:p>
        </p:txBody>
      </p:sp>
      <p:sp>
        <p:nvSpPr>
          <p:cNvPr id="6" name="TextBox 5">
            <a:extLst>
              <a:ext uri="{FF2B5EF4-FFF2-40B4-BE49-F238E27FC236}">
                <a16:creationId xmlns:a16="http://schemas.microsoft.com/office/drawing/2014/main" id="{84DBA344-D3BA-A61B-814E-65C3906D9C24}"/>
              </a:ext>
            </a:extLst>
          </p:cNvPr>
          <p:cNvSpPr txBox="1"/>
          <p:nvPr/>
        </p:nvSpPr>
        <p:spPr>
          <a:xfrm>
            <a:off x="623236" y="474664"/>
            <a:ext cx="6097604" cy="369332"/>
          </a:xfrm>
          <a:prstGeom prst="rect">
            <a:avLst/>
          </a:prstGeom>
          <a:noFill/>
        </p:spPr>
        <p:txBody>
          <a:bodyPr wrap="square">
            <a:spAutoFit/>
          </a:bodyPr>
          <a:lstStyle/>
          <a:p>
            <a:r>
              <a:rPr lang="en-IN" b="1" dirty="0"/>
              <a:t>Fluke-URL</a:t>
            </a:r>
          </a:p>
        </p:txBody>
      </p:sp>
    </p:spTree>
    <p:extLst>
      <p:ext uri="{BB962C8B-B14F-4D97-AF65-F5344CB8AC3E}">
        <p14:creationId xmlns:p14="http://schemas.microsoft.com/office/powerpoint/2010/main" val="5006263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1AC99-E960-374D-0FE3-EAD4084B4F70}"/>
              </a:ext>
            </a:extLst>
          </p:cNvPr>
          <p:cNvSpPr txBox="1"/>
          <p:nvPr/>
        </p:nvSpPr>
        <p:spPr>
          <a:xfrm>
            <a:off x="1893771" y="1631829"/>
            <a:ext cx="6097604" cy="2308324"/>
          </a:xfrm>
          <a:prstGeom prst="rect">
            <a:avLst/>
          </a:prstGeom>
          <a:noFill/>
        </p:spPr>
        <p:txBody>
          <a:bodyPr wrap="square">
            <a:spAutoFit/>
          </a:bodyPr>
          <a:lstStyle/>
          <a:p>
            <a:r>
              <a:rPr lang="en-IN" b="1" dirty="0"/>
              <a:t>Scope change :</a:t>
            </a:r>
          </a:p>
          <a:p>
            <a:pPr rtl="0">
              <a:buFont typeface="+mj-lt"/>
              <a:buAutoNum type="arabicPeriod"/>
            </a:pPr>
            <a:r>
              <a:rPr lang="en-IN" dirty="0"/>
              <a:t>Addition of new data sources and web scraping</a:t>
            </a:r>
          </a:p>
          <a:p>
            <a:pPr rtl="0">
              <a:buFont typeface="+mj-lt"/>
              <a:buAutoNum type="arabicPeriod"/>
            </a:pPr>
            <a:r>
              <a:rPr lang="en-IN" dirty="0"/>
              <a:t>Unit testing for all (1100) </a:t>
            </a:r>
            <a:r>
              <a:rPr lang="en-IN" dirty="0" err="1"/>
              <a:t>flukeGPT</a:t>
            </a:r>
            <a:r>
              <a:rPr lang="en-IN" dirty="0"/>
              <a:t> testcases</a:t>
            </a:r>
          </a:p>
          <a:p>
            <a:pPr rtl="0">
              <a:buFont typeface="+mj-lt"/>
              <a:buAutoNum type="arabicPeriod"/>
            </a:pPr>
            <a:r>
              <a:rPr lang="en-IN" dirty="0"/>
              <a:t>Deploy new version of code (Hotfix ) and retesting </a:t>
            </a:r>
          </a:p>
          <a:p>
            <a:endParaRPr lang="en-IN" dirty="0"/>
          </a:p>
          <a:p>
            <a:r>
              <a:rPr lang="en-IN" dirty="0"/>
              <a:t>DEV : 4-Dec-23</a:t>
            </a:r>
            <a:br>
              <a:rPr lang="en-IN" dirty="0"/>
            </a:br>
            <a:r>
              <a:rPr lang="en-IN" dirty="0"/>
              <a:t>UAT : 14-Dec-23</a:t>
            </a:r>
            <a:br>
              <a:rPr lang="en-IN" dirty="0"/>
            </a:br>
            <a:r>
              <a:rPr lang="en-IN" dirty="0"/>
              <a:t>PROD : 21-DEC-23</a:t>
            </a:r>
          </a:p>
        </p:txBody>
      </p:sp>
    </p:spTree>
    <p:extLst>
      <p:ext uri="{BB962C8B-B14F-4D97-AF65-F5344CB8AC3E}">
        <p14:creationId xmlns:p14="http://schemas.microsoft.com/office/powerpoint/2010/main" val="42319143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97BFBA4-DD7A-9005-CAD6-A2617C68F079}"/>
              </a:ext>
            </a:extLst>
          </p:cNvPr>
          <p:cNvGrpSpPr/>
          <p:nvPr/>
        </p:nvGrpSpPr>
        <p:grpSpPr>
          <a:xfrm>
            <a:off x="1358656" y="755512"/>
            <a:ext cx="9474687" cy="5346975"/>
            <a:chOff x="1358656" y="755512"/>
            <a:chExt cx="9474687" cy="5346975"/>
          </a:xfrm>
        </p:grpSpPr>
        <p:pic>
          <p:nvPicPr>
            <p:cNvPr id="3" name="Picture 2">
              <a:extLst>
                <a:ext uri="{FF2B5EF4-FFF2-40B4-BE49-F238E27FC236}">
                  <a16:creationId xmlns:a16="http://schemas.microsoft.com/office/drawing/2014/main" id="{DE932570-45AA-ED81-A04C-95BD5536598C}"/>
                </a:ext>
              </a:extLst>
            </p:cNvPr>
            <p:cNvPicPr>
              <a:picLocks noChangeAspect="1"/>
            </p:cNvPicPr>
            <p:nvPr/>
          </p:nvPicPr>
          <p:blipFill>
            <a:blip r:embed="rId2"/>
            <a:stretch>
              <a:fillRect/>
            </a:stretch>
          </p:blipFill>
          <p:spPr>
            <a:xfrm>
              <a:off x="1358656" y="755512"/>
              <a:ext cx="9474687" cy="5346975"/>
            </a:xfrm>
            <a:prstGeom prst="rect">
              <a:avLst/>
            </a:prstGeom>
          </p:spPr>
        </p:pic>
        <p:sp>
          <p:nvSpPr>
            <p:cNvPr id="4" name="Rectangle: Rounded Corners 3">
              <a:extLst>
                <a:ext uri="{FF2B5EF4-FFF2-40B4-BE49-F238E27FC236}">
                  <a16:creationId xmlns:a16="http://schemas.microsoft.com/office/drawing/2014/main" id="{F9AF9C9E-FDBA-8CC2-ABB8-1953749D1CBC}"/>
                </a:ext>
              </a:extLst>
            </p:cNvPr>
            <p:cNvSpPr/>
            <p:nvPr/>
          </p:nvSpPr>
          <p:spPr>
            <a:xfrm>
              <a:off x="1358656" y="2781701"/>
              <a:ext cx="9219508" cy="8758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5CC6882-4AAD-5673-5C9B-92DA4B33D1A0}"/>
                </a:ext>
              </a:extLst>
            </p:cNvPr>
            <p:cNvSpPr/>
            <p:nvPr/>
          </p:nvSpPr>
          <p:spPr>
            <a:xfrm>
              <a:off x="3387983" y="3819625"/>
              <a:ext cx="4880118" cy="704249"/>
            </a:xfrm>
            <a:prstGeom prst="roundRect">
              <a:avLst>
                <a:gd name="adj" fmla="val 5000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TextBox 6">
            <a:extLst>
              <a:ext uri="{FF2B5EF4-FFF2-40B4-BE49-F238E27FC236}">
                <a16:creationId xmlns:a16="http://schemas.microsoft.com/office/drawing/2014/main" id="{3065953E-E1EF-B5FA-6540-75A2792BA57C}"/>
              </a:ext>
            </a:extLst>
          </p:cNvPr>
          <p:cNvSpPr txBox="1"/>
          <p:nvPr/>
        </p:nvSpPr>
        <p:spPr>
          <a:xfrm>
            <a:off x="3438829" y="4523874"/>
            <a:ext cx="5593904" cy="369332"/>
          </a:xfrm>
          <a:prstGeom prst="rect">
            <a:avLst/>
          </a:prstGeom>
          <a:noFill/>
        </p:spPr>
        <p:txBody>
          <a:bodyPr wrap="none" rtlCol="0">
            <a:spAutoFit/>
          </a:bodyPr>
          <a:lstStyle/>
          <a:p>
            <a:r>
              <a:rPr lang="en-IN" b="1" dirty="0">
                <a:solidFill>
                  <a:srgbClr val="002060"/>
                </a:solidFill>
              </a:rPr>
              <a:t>2. I think this can be removed “Select prompt dropdown”</a:t>
            </a:r>
          </a:p>
        </p:txBody>
      </p:sp>
      <p:sp>
        <p:nvSpPr>
          <p:cNvPr id="8" name="TextBox 7">
            <a:extLst>
              <a:ext uri="{FF2B5EF4-FFF2-40B4-BE49-F238E27FC236}">
                <a16:creationId xmlns:a16="http://schemas.microsoft.com/office/drawing/2014/main" id="{C156A6A3-3B74-C605-6665-50DB0A72699B}"/>
              </a:ext>
            </a:extLst>
          </p:cNvPr>
          <p:cNvSpPr txBox="1"/>
          <p:nvPr/>
        </p:nvSpPr>
        <p:spPr>
          <a:xfrm>
            <a:off x="1358656" y="2412369"/>
            <a:ext cx="6849439" cy="369332"/>
          </a:xfrm>
          <a:prstGeom prst="rect">
            <a:avLst/>
          </a:prstGeom>
          <a:noFill/>
        </p:spPr>
        <p:txBody>
          <a:bodyPr wrap="none" rtlCol="0">
            <a:spAutoFit/>
          </a:bodyPr>
          <a:lstStyle/>
          <a:p>
            <a:r>
              <a:rPr lang="en-IN" b="1" dirty="0">
                <a:solidFill>
                  <a:srgbClr val="002060"/>
                </a:solidFill>
              </a:rPr>
              <a:t>1. This has to be updated as per </a:t>
            </a:r>
            <a:r>
              <a:rPr lang="en-IN" b="1" dirty="0" err="1">
                <a:solidFill>
                  <a:srgbClr val="002060"/>
                </a:solidFill>
              </a:rPr>
              <a:t>FlukeTechSupportGpt</a:t>
            </a:r>
            <a:r>
              <a:rPr lang="en-IN" b="1" dirty="0">
                <a:solidFill>
                  <a:srgbClr val="002060"/>
                </a:solidFill>
              </a:rPr>
              <a:t> instead of KATA</a:t>
            </a:r>
          </a:p>
        </p:txBody>
      </p:sp>
      <p:sp>
        <p:nvSpPr>
          <p:cNvPr id="9" name="TextBox 8">
            <a:extLst>
              <a:ext uri="{FF2B5EF4-FFF2-40B4-BE49-F238E27FC236}">
                <a16:creationId xmlns:a16="http://schemas.microsoft.com/office/drawing/2014/main" id="{7E57CC52-A5CF-E388-FBF9-7696C8C761AA}"/>
              </a:ext>
            </a:extLst>
          </p:cNvPr>
          <p:cNvSpPr txBox="1"/>
          <p:nvPr/>
        </p:nvSpPr>
        <p:spPr>
          <a:xfrm>
            <a:off x="1146412" y="6264512"/>
            <a:ext cx="4389343" cy="369332"/>
          </a:xfrm>
          <a:prstGeom prst="rect">
            <a:avLst/>
          </a:prstGeom>
          <a:noFill/>
        </p:spPr>
        <p:txBody>
          <a:bodyPr wrap="none" rtlCol="0">
            <a:spAutoFit/>
          </a:bodyPr>
          <a:lstStyle/>
          <a:p>
            <a:r>
              <a:rPr lang="en-IN" b="1" dirty="0">
                <a:solidFill>
                  <a:srgbClr val="002060"/>
                </a:solidFill>
              </a:rPr>
              <a:t>3. KATA &amp; FORT to be replaced every where.</a:t>
            </a:r>
          </a:p>
        </p:txBody>
      </p:sp>
      <p:sp>
        <p:nvSpPr>
          <p:cNvPr id="10" name="Rectangle: Rounded Corners 9">
            <a:extLst>
              <a:ext uri="{FF2B5EF4-FFF2-40B4-BE49-F238E27FC236}">
                <a16:creationId xmlns:a16="http://schemas.microsoft.com/office/drawing/2014/main" id="{69ADA3EF-6F05-073E-9148-1145A2866C89}"/>
              </a:ext>
            </a:extLst>
          </p:cNvPr>
          <p:cNvSpPr/>
          <p:nvPr/>
        </p:nvSpPr>
        <p:spPr>
          <a:xfrm>
            <a:off x="1826080" y="5573280"/>
            <a:ext cx="8261196" cy="6061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45806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733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83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368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560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0FE95-CAF4-0EF5-246B-E9A33612FFEC}"/>
              </a:ext>
            </a:extLst>
          </p:cNvPr>
          <p:cNvSpPr txBox="1"/>
          <p:nvPr/>
        </p:nvSpPr>
        <p:spPr>
          <a:xfrm>
            <a:off x="603984" y="2041740"/>
            <a:ext cx="8434137" cy="2215991"/>
          </a:xfrm>
          <a:prstGeom prst="rect">
            <a:avLst/>
          </a:prstGeom>
          <a:noFill/>
        </p:spPr>
        <p:txBody>
          <a:bodyPr wrap="square">
            <a:spAutoFit/>
          </a:bodyPr>
          <a:lstStyle/>
          <a:p>
            <a:pPr marL="228600" indent="-228600" fontAlgn="ctr">
              <a:buFont typeface="+mj-lt"/>
              <a:buAutoNum type="arabicPeriod"/>
            </a:pPr>
            <a:r>
              <a:rPr lang="en-IN" sz="2000" u="none" strike="noStrike" dirty="0">
                <a:effectLst/>
              </a:rPr>
              <a:t>Front end Ui integration support from </a:t>
            </a:r>
            <a:r>
              <a:rPr lang="en-IN" sz="2000" u="none" strike="noStrike" dirty="0" err="1">
                <a:effectLst/>
              </a:rPr>
              <a:t>Fortive</a:t>
            </a:r>
            <a:r>
              <a:rPr lang="en-IN" sz="2000" u="none" strike="noStrike" dirty="0">
                <a:effectLst/>
              </a:rPr>
              <a:t> </a:t>
            </a:r>
          </a:p>
          <a:p>
            <a:pPr lvl="1" fontAlgn="ctr"/>
            <a:r>
              <a:rPr lang="en-IN" u="none" strike="noStrike" dirty="0">
                <a:effectLst/>
              </a:rPr>
              <a:t>(Cullen 3 hours. Arshad 1 day)</a:t>
            </a:r>
          </a:p>
          <a:p>
            <a:pPr marL="228600" indent="-228600" algn="l" fontAlgn="ctr">
              <a:buFont typeface="+mj-lt"/>
              <a:buAutoNum type="arabicPeriod"/>
            </a:pPr>
            <a:endParaRPr lang="en-IN" sz="2000" dirty="0"/>
          </a:p>
          <a:p>
            <a:pPr marL="228600" indent="-228600" algn="l" fontAlgn="ctr">
              <a:buFont typeface="+mj-lt"/>
              <a:buAutoNum type="arabicPeriod"/>
            </a:pPr>
            <a:r>
              <a:rPr lang="en-IN" sz="2000" u="none" strike="noStrike" dirty="0">
                <a:effectLst/>
              </a:rPr>
              <a:t>Delay in support to create </a:t>
            </a:r>
            <a:r>
              <a:rPr lang="en-IN" sz="2000" dirty="0"/>
              <a:t>DEVOPS pipeline for UAT and Go-Live</a:t>
            </a:r>
          </a:p>
          <a:p>
            <a:pPr marL="228600" indent="-228600" algn="l" fontAlgn="ctr">
              <a:buFont typeface="+mj-lt"/>
              <a:buAutoNum type="arabicPeriod"/>
            </a:pPr>
            <a:endParaRPr lang="en-IN" sz="2000" dirty="0"/>
          </a:p>
          <a:p>
            <a:pPr marL="228600" indent="-228600" algn="l" fontAlgn="ctr">
              <a:buFont typeface="+mj-lt"/>
              <a:buAutoNum type="arabicPeriod"/>
            </a:pPr>
            <a:r>
              <a:rPr lang="en-IN" sz="2000" dirty="0"/>
              <a:t>that </a:t>
            </a:r>
            <a:r>
              <a:rPr lang="en-IN" sz="2000" dirty="0" err="1"/>
              <a:t>ui</a:t>
            </a:r>
            <a:r>
              <a:rPr lang="en-IN" sz="2000" dirty="0"/>
              <a:t> already we integrated with </a:t>
            </a:r>
            <a:r>
              <a:rPr lang="en-IN" sz="2000" dirty="0" err="1"/>
              <a:t>fluketsgpt</a:t>
            </a:r>
            <a:r>
              <a:rPr lang="en-IN" sz="2000" dirty="0"/>
              <a:t>, but that not working. that </a:t>
            </a:r>
            <a:r>
              <a:rPr lang="en-IN" sz="2000" dirty="0" err="1"/>
              <a:t>ui</a:t>
            </a:r>
            <a:r>
              <a:rPr lang="en-IN" sz="2000" dirty="0"/>
              <a:t> have lot of restrictions and issues. so they want to use new KATA UI </a:t>
            </a:r>
            <a:endParaRPr lang="en-IN" sz="2000" b="0" i="0" u="none" strike="noStrike" dirty="0">
              <a:solidFill>
                <a:srgbClr val="000000"/>
              </a:solidFill>
              <a:effectLst/>
              <a:latin typeface="Calibri" panose="020F0502020204030204" pitchFamily="34" charset="0"/>
            </a:endParaRPr>
          </a:p>
        </p:txBody>
      </p:sp>
      <p:sp>
        <p:nvSpPr>
          <p:cNvPr id="3" name="TextBox 2">
            <a:extLst>
              <a:ext uri="{FF2B5EF4-FFF2-40B4-BE49-F238E27FC236}">
                <a16:creationId xmlns:a16="http://schemas.microsoft.com/office/drawing/2014/main" id="{8BE06E42-5817-EC7E-9F5F-68FCCF23A1D2}"/>
              </a:ext>
            </a:extLst>
          </p:cNvPr>
          <p:cNvSpPr txBox="1"/>
          <p:nvPr/>
        </p:nvSpPr>
        <p:spPr>
          <a:xfrm>
            <a:off x="259882" y="199006"/>
            <a:ext cx="6096000" cy="523220"/>
          </a:xfrm>
          <a:prstGeom prst="rect">
            <a:avLst/>
          </a:prstGeom>
          <a:noFill/>
        </p:spPr>
        <p:txBody>
          <a:bodyPr wrap="square">
            <a:spAutoFit/>
          </a:bodyPr>
          <a:lstStyle/>
          <a:p>
            <a:pPr fontAlgn="ctr"/>
            <a:r>
              <a:rPr lang="en-IN" sz="2800" u="none" strike="noStrike" dirty="0">
                <a:effectLst/>
              </a:rPr>
              <a:t>Current Challenges</a:t>
            </a:r>
            <a:endParaRPr lang="en-IN" sz="2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0123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B3C4C2-8208-B35C-2EBC-B301019C178C}"/>
              </a:ext>
            </a:extLst>
          </p:cNvPr>
          <p:cNvSpPr txBox="1"/>
          <p:nvPr/>
        </p:nvSpPr>
        <p:spPr>
          <a:xfrm>
            <a:off x="434608" y="474345"/>
            <a:ext cx="11503392" cy="3139321"/>
          </a:xfrm>
          <a:prstGeom prst="rect">
            <a:avLst/>
          </a:prstGeom>
          <a:noFill/>
        </p:spPr>
        <p:txBody>
          <a:bodyPr wrap="square">
            <a:spAutoFit/>
          </a:bodyPr>
          <a:lstStyle/>
          <a:p>
            <a:r>
              <a:rPr lang="en-IN" b="1" dirty="0"/>
              <a:t>Shared the Azure OpenAI resources which are being used for </a:t>
            </a:r>
            <a:r>
              <a:rPr lang="en-IN" b="1" dirty="0" err="1"/>
              <a:t>techsupport-gpt</a:t>
            </a:r>
            <a:endParaRPr lang="en-IN" b="1" dirty="0"/>
          </a:p>
          <a:p>
            <a:endParaRPr lang="en-IN" b="1" dirty="0"/>
          </a:p>
          <a:p>
            <a:r>
              <a:rPr lang="en-IN" b="1" dirty="0"/>
              <a:t>Fluke team asking to get the share point URL in the </a:t>
            </a:r>
            <a:r>
              <a:rPr lang="en-IN" b="1" dirty="0" err="1"/>
              <a:t>GPTbot</a:t>
            </a:r>
            <a:r>
              <a:rPr lang="en-IN" b="1" dirty="0"/>
              <a:t> response.</a:t>
            </a:r>
          </a:p>
          <a:p>
            <a:endParaRPr lang="en-IN" b="1" dirty="0"/>
          </a:p>
          <a:p>
            <a:r>
              <a:rPr lang="en-IN" b="1" dirty="0"/>
              <a:t>The solution is not available in </a:t>
            </a:r>
            <a:r>
              <a:rPr lang="en-IN" b="1" dirty="0" err="1"/>
              <a:t>flukeGPT</a:t>
            </a:r>
            <a:endParaRPr lang="en-IN" b="1" dirty="0"/>
          </a:p>
          <a:p>
            <a:endParaRPr lang="en-IN" b="1" dirty="0"/>
          </a:p>
          <a:p>
            <a:r>
              <a:rPr lang="en-IN" b="1" dirty="0"/>
              <a:t>Do you know if any similar solution is implemented?! We need a KT that case.</a:t>
            </a:r>
          </a:p>
          <a:p>
            <a:endParaRPr lang="en-IN" b="1" dirty="0"/>
          </a:p>
          <a:p>
            <a:r>
              <a:rPr lang="en-IN" b="1" dirty="0"/>
              <a:t>They need this on urgent basis</a:t>
            </a:r>
          </a:p>
          <a:p>
            <a:endParaRPr lang="en-IN" b="1" dirty="0"/>
          </a:p>
          <a:p>
            <a:r>
              <a:rPr lang="en-IN" b="1" dirty="0"/>
              <a:t>We will discuss on Thursday where we have the queries. We are having calls with Rob till then</a:t>
            </a:r>
          </a:p>
        </p:txBody>
      </p:sp>
    </p:spTree>
    <p:extLst>
      <p:ext uri="{BB962C8B-B14F-4D97-AF65-F5344CB8AC3E}">
        <p14:creationId xmlns:p14="http://schemas.microsoft.com/office/powerpoint/2010/main" val="21062748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7A2E5-9FE4-0186-6DEF-BC05FCFE8AC2}"/>
              </a:ext>
            </a:extLst>
          </p:cNvPr>
          <p:cNvSpPr txBox="1"/>
          <p:nvPr/>
        </p:nvSpPr>
        <p:spPr>
          <a:xfrm>
            <a:off x="259882" y="199006"/>
            <a:ext cx="6096000" cy="523220"/>
          </a:xfrm>
          <a:prstGeom prst="rect">
            <a:avLst/>
          </a:prstGeom>
          <a:noFill/>
        </p:spPr>
        <p:txBody>
          <a:bodyPr wrap="square">
            <a:spAutoFit/>
          </a:bodyPr>
          <a:lstStyle/>
          <a:p>
            <a:pPr fontAlgn="ctr"/>
            <a:r>
              <a:rPr lang="en-IN" sz="2800" u="none" strike="noStrike" dirty="0">
                <a:effectLst/>
              </a:rPr>
              <a:t>Delivery timelines</a:t>
            </a:r>
            <a:endParaRPr lang="en-IN" sz="2800" b="0" i="0" u="none" strike="noStrike" dirty="0">
              <a:solidFill>
                <a:srgbClr val="000000"/>
              </a:solidFill>
              <a:effectLst/>
              <a:latin typeface="Calibri" panose="020F0502020204030204" pitchFamily="34" charset="0"/>
            </a:endParaRPr>
          </a:p>
        </p:txBody>
      </p:sp>
      <p:sp>
        <p:nvSpPr>
          <p:cNvPr id="4" name="TextBox 3">
            <a:extLst>
              <a:ext uri="{FF2B5EF4-FFF2-40B4-BE49-F238E27FC236}">
                <a16:creationId xmlns:a16="http://schemas.microsoft.com/office/drawing/2014/main" id="{6C61A14B-3103-3D52-369D-DEA4E652E230}"/>
              </a:ext>
            </a:extLst>
          </p:cNvPr>
          <p:cNvSpPr txBox="1"/>
          <p:nvPr/>
        </p:nvSpPr>
        <p:spPr>
          <a:xfrm>
            <a:off x="498107" y="1049303"/>
            <a:ext cx="6097604" cy="923330"/>
          </a:xfrm>
          <a:prstGeom prst="rect">
            <a:avLst/>
          </a:prstGeom>
          <a:noFill/>
        </p:spPr>
        <p:txBody>
          <a:bodyPr wrap="square">
            <a:spAutoFit/>
          </a:bodyPr>
          <a:lstStyle/>
          <a:p>
            <a:pPr marL="342900" indent="-342900">
              <a:buFont typeface="+mj-lt"/>
              <a:buAutoNum type="arabicPeriod"/>
              <a:tabLst>
                <a:tab pos="457200" algn="l"/>
              </a:tabLst>
            </a:pPr>
            <a:r>
              <a:rPr lang="en-IN" sz="1800" dirty="0">
                <a:effectLst/>
                <a:latin typeface="Calibri" panose="020F0502020204030204" pitchFamily="34" charset="0"/>
                <a:ea typeface="Times New Roman" panose="02020603050405020304" pitchFamily="18" charset="0"/>
              </a:rPr>
              <a:t>Support delay from </a:t>
            </a:r>
            <a:r>
              <a:rPr lang="en-IN" sz="1800" dirty="0" err="1">
                <a:effectLst/>
                <a:latin typeface="Calibri" panose="020F0502020204030204" pitchFamily="34" charset="0"/>
                <a:ea typeface="Times New Roman" panose="02020603050405020304" pitchFamily="18" charset="0"/>
              </a:rPr>
              <a:t>Fortive</a:t>
            </a:r>
            <a:r>
              <a:rPr lang="en-IN" sz="1800" dirty="0">
                <a:effectLst/>
                <a:latin typeface="Calibri" panose="020F0502020204030204" pitchFamily="34" charset="0"/>
                <a:ea typeface="Times New Roman" panose="02020603050405020304" pitchFamily="18" charset="0"/>
              </a:rPr>
              <a:t> on Front end.</a:t>
            </a:r>
            <a:endParaRPr lang="en-IN" sz="1800" dirty="0">
              <a:effectLst/>
              <a:latin typeface="Calibri" panose="020F0502020204030204" pitchFamily="34" charset="0"/>
              <a:ea typeface="Calibri" panose="020F0502020204030204" pitchFamily="34" charset="0"/>
            </a:endParaRPr>
          </a:p>
          <a:p>
            <a:pPr marL="342900" lvl="0" indent="-342900">
              <a:buFont typeface="+mj-lt"/>
              <a:buAutoNum type="arabicPeriod"/>
              <a:tabLst>
                <a:tab pos="457200" algn="l"/>
              </a:tabLst>
            </a:pPr>
            <a:r>
              <a:rPr lang="en-IN" sz="1800" dirty="0">
                <a:effectLst/>
                <a:latin typeface="Calibri" panose="020F0502020204030204" pitchFamily="34" charset="0"/>
                <a:ea typeface="Times New Roman" panose="02020603050405020304" pitchFamily="18" charset="0"/>
              </a:rPr>
              <a:t>Addition of new data sources and web scraping</a:t>
            </a:r>
            <a:endParaRPr lang="en-IN" sz="1800" dirty="0">
              <a:effectLst/>
              <a:latin typeface="Calibri" panose="020F0502020204030204" pitchFamily="34" charset="0"/>
              <a:ea typeface="Calibri" panose="020F0502020204030204" pitchFamily="34" charset="0"/>
            </a:endParaRPr>
          </a:p>
          <a:p>
            <a:pPr marL="342900" lvl="0" indent="-342900">
              <a:buFont typeface="+mj-lt"/>
              <a:buAutoNum type="arabicPeriod"/>
              <a:tabLst>
                <a:tab pos="457200" algn="l"/>
              </a:tabLst>
            </a:pPr>
            <a:r>
              <a:rPr lang="en-IN" sz="1800" dirty="0">
                <a:effectLst/>
                <a:latin typeface="Calibri" panose="020F0502020204030204" pitchFamily="34" charset="0"/>
                <a:ea typeface="Times New Roman" panose="02020603050405020304" pitchFamily="18" charset="0"/>
              </a:rPr>
              <a:t>Unit testing for all (1100) </a:t>
            </a:r>
            <a:r>
              <a:rPr lang="en-IN" sz="1800" dirty="0" err="1">
                <a:effectLst/>
                <a:latin typeface="Calibri" panose="020F0502020204030204" pitchFamily="34" charset="0"/>
                <a:ea typeface="Times New Roman" panose="02020603050405020304" pitchFamily="18" charset="0"/>
              </a:rPr>
              <a:t>flukeGPT</a:t>
            </a:r>
            <a:r>
              <a:rPr lang="en-IN" sz="1800" dirty="0">
                <a:effectLst/>
                <a:latin typeface="Calibri" panose="020F0502020204030204" pitchFamily="34" charset="0"/>
                <a:ea typeface="Times New Roman" panose="02020603050405020304" pitchFamily="18" charset="0"/>
              </a:rPr>
              <a:t> testcases</a:t>
            </a:r>
            <a:endParaRPr lang="en-IN" sz="1800" dirty="0">
              <a:effectLst/>
              <a:latin typeface="Calibri" panose="020F0502020204030204" pitchFamily="34"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386AA4CF-D253-37BD-0864-103AEAD93903}"/>
              </a:ext>
            </a:extLst>
          </p:cNvPr>
          <p:cNvGraphicFramePr>
            <a:graphicFrameLocks noGrp="1"/>
          </p:cNvGraphicFramePr>
          <p:nvPr>
            <p:extLst>
              <p:ext uri="{D42A27DB-BD31-4B8C-83A1-F6EECF244321}">
                <p14:modId xmlns:p14="http://schemas.microsoft.com/office/powerpoint/2010/main" val="2820154563"/>
              </p:ext>
            </p:extLst>
          </p:nvPr>
        </p:nvGraphicFramePr>
        <p:xfrm>
          <a:off x="1204008" y="2299710"/>
          <a:ext cx="6669459" cy="2820930"/>
        </p:xfrm>
        <a:graphic>
          <a:graphicData uri="http://schemas.openxmlformats.org/drawingml/2006/table">
            <a:tbl>
              <a:tblPr firstRow="1" firstCol="1" bandRow="1">
                <a:tableStyleId>{5940675A-B579-460E-94D1-54222C63F5DA}</a:tableStyleId>
              </a:tblPr>
              <a:tblGrid>
                <a:gridCol w="1279310">
                  <a:extLst>
                    <a:ext uri="{9D8B030D-6E8A-4147-A177-3AD203B41FA5}">
                      <a16:colId xmlns:a16="http://schemas.microsoft.com/office/drawing/2014/main" val="3372117040"/>
                    </a:ext>
                  </a:extLst>
                </a:gridCol>
                <a:gridCol w="1251284">
                  <a:extLst>
                    <a:ext uri="{9D8B030D-6E8A-4147-A177-3AD203B41FA5}">
                      <a16:colId xmlns:a16="http://schemas.microsoft.com/office/drawing/2014/main" val="3605358258"/>
                    </a:ext>
                  </a:extLst>
                </a:gridCol>
                <a:gridCol w="4138865">
                  <a:extLst>
                    <a:ext uri="{9D8B030D-6E8A-4147-A177-3AD203B41FA5}">
                      <a16:colId xmlns:a16="http://schemas.microsoft.com/office/drawing/2014/main" val="482707068"/>
                    </a:ext>
                  </a:extLst>
                </a:gridCol>
              </a:tblGrid>
              <a:tr h="402990">
                <a:tc>
                  <a:txBody>
                    <a:bodyPr/>
                    <a:lstStyle/>
                    <a:p>
                      <a:r>
                        <a:rPr lang="en-IN" sz="1800">
                          <a:effectLst/>
                        </a:rPr>
                        <a:t> Milestone</a:t>
                      </a:r>
                      <a:endParaRPr lang="en-IN" sz="1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a:effectLst/>
                        </a:rPr>
                        <a:t>End date</a:t>
                      </a:r>
                      <a:endParaRPr lang="en-IN" sz="1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a:effectLst/>
                        </a:rPr>
                        <a:t>Remarks</a:t>
                      </a:r>
                      <a:endParaRPr lang="en-IN"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033539495"/>
                  </a:ext>
                </a:extLst>
              </a:tr>
              <a:tr h="402990">
                <a:tc>
                  <a:txBody>
                    <a:bodyPr/>
                    <a:lstStyle/>
                    <a:p>
                      <a:r>
                        <a:rPr lang="en-IN" sz="1800">
                          <a:effectLst/>
                        </a:rPr>
                        <a:t>AS-IS</a:t>
                      </a:r>
                      <a:endParaRPr lang="en-IN" sz="18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IN" sz="1800" dirty="0">
                          <a:effectLst/>
                        </a:rPr>
                        <a:t>14-Nov-23</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a:effectLst/>
                        </a:rPr>
                        <a:t>Completed</a:t>
                      </a:r>
                      <a:endParaRPr lang="en-IN"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136693517"/>
                  </a:ext>
                </a:extLst>
              </a:tr>
              <a:tr h="1208970">
                <a:tc>
                  <a:txBody>
                    <a:bodyPr/>
                    <a:lstStyle/>
                    <a:p>
                      <a:r>
                        <a:rPr lang="en-IN" sz="1800" dirty="0">
                          <a:effectLst/>
                        </a:rPr>
                        <a:t>DEV</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IN" sz="1800" dirty="0">
                          <a:effectLst/>
                        </a:rPr>
                        <a:t>8-DEC-23</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dirty="0">
                          <a:effectLst/>
                        </a:rPr>
                        <a:t>Note : Delay in support from </a:t>
                      </a:r>
                      <a:r>
                        <a:rPr lang="en-IN" sz="1800" dirty="0" err="1">
                          <a:effectLst/>
                        </a:rPr>
                        <a:t>Fortive</a:t>
                      </a:r>
                      <a:r>
                        <a:rPr lang="en-IN" sz="1800" dirty="0">
                          <a:effectLst/>
                        </a:rPr>
                        <a:t> on front end support may lead to further change in timeline date.</a:t>
                      </a:r>
                      <a:endParaRPr lang="en-IN" sz="1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378851178"/>
                  </a:ext>
                </a:extLst>
              </a:tr>
              <a:tr h="402990">
                <a:tc>
                  <a:txBody>
                    <a:bodyPr/>
                    <a:lstStyle/>
                    <a:p>
                      <a:r>
                        <a:rPr lang="en-IN" sz="1800" dirty="0">
                          <a:effectLst/>
                        </a:rPr>
                        <a:t>UAT</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IN" sz="1800" dirty="0">
                          <a:effectLst/>
                        </a:rPr>
                        <a:t>19-Dec-23</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a:effectLst/>
                        </a:rPr>
                        <a:t>UAT Sign Off</a:t>
                      </a:r>
                      <a:endParaRPr lang="en-IN"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741675547"/>
                  </a:ext>
                </a:extLst>
              </a:tr>
              <a:tr h="402990">
                <a:tc>
                  <a:txBody>
                    <a:bodyPr/>
                    <a:lstStyle/>
                    <a:p>
                      <a:r>
                        <a:rPr lang="en-IN" sz="1800" dirty="0">
                          <a:effectLst/>
                        </a:rPr>
                        <a:t>Go-Live</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IN" sz="1800" dirty="0">
                          <a:effectLst/>
                        </a:rPr>
                        <a:t>25-DEC-23</a:t>
                      </a:r>
                      <a:endParaRPr lang="en-IN" sz="1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800" dirty="0">
                          <a:effectLst/>
                        </a:rPr>
                        <a:t> </a:t>
                      </a:r>
                      <a:endParaRPr lang="en-IN" sz="1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553079099"/>
                  </a:ext>
                </a:extLst>
              </a:tr>
            </a:tbl>
          </a:graphicData>
        </a:graphic>
      </p:graphicFrame>
      <p:sp>
        <p:nvSpPr>
          <p:cNvPr id="7" name="TextBox 6">
            <a:extLst>
              <a:ext uri="{FF2B5EF4-FFF2-40B4-BE49-F238E27FC236}">
                <a16:creationId xmlns:a16="http://schemas.microsoft.com/office/drawing/2014/main" id="{FC036537-9036-3D0D-2B15-7C73C4EEF079}"/>
              </a:ext>
            </a:extLst>
          </p:cNvPr>
          <p:cNvSpPr txBox="1"/>
          <p:nvPr/>
        </p:nvSpPr>
        <p:spPr>
          <a:xfrm>
            <a:off x="931244" y="5730059"/>
            <a:ext cx="6097604" cy="369332"/>
          </a:xfrm>
          <a:prstGeom prst="rect">
            <a:avLst/>
          </a:prstGeom>
          <a:noFill/>
        </p:spPr>
        <p:txBody>
          <a:bodyPr wrap="square">
            <a:spAutoFit/>
          </a:bodyPr>
          <a:lstStyle/>
          <a:p>
            <a:pPr lvl="0">
              <a:tabLst>
                <a:tab pos="457200" algn="l"/>
              </a:tabLst>
            </a:pPr>
            <a:r>
              <a:rPr lang="en-IN" sz="1800" dirty="0">
                <a:effectLst/>
                <a:latin typeface="Calibri" panose="020F0502020204030204" pitchFamily="34" charset="0"/>
                <a:ea typeface="Times New Roman" panose="02020603050405020304" pitchFamily="18" charset="0"/>
              </a:rPr>
              <a:t>* Deploy new version of code (Hotfix ) and retesting </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28181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29353-E0A7-87C1-5127-17A73A9E65D6}"/>
              </a:ext>
            </a:extLst>
          </p:cNvPr>
          <p:cNvSpPr txBox="1"/>
          <p:nvPr/>
        </p:nvSpPr>
        <p:spPr>
          <a:xfrm>
            <a:off x="603985" y="2041740"/>
            <a:ext cx="6863616" cy="2246769"/>
          </a:xfrm>
          <a:prstGeom prst="rect">
            <a:avLst/>
          </a:prstGeom>
          <a:noFill/>
        </p:spPr>
        <p:txBody>
          <a:bodyPr wrap="square">
            <a:spAutoFit/>
          </a:bodyPr>
          <a:lstStyle/>
          <a:p>
            <a:pPr marL="228600" indent="-228600" fontAlgn="ctr">
              <a:buFont typeface="+mj-lt"/>
              <a:buAutoNum type="arabicPeriod"/>
            </a:pPr>
            <a:r>
              <a:rPr lang="en-IN" sz="2000" u="none" strike="noStrike" dirty="0">
                <a:effectLst/>
              </a:rPr>
              <a:t>Rob is to provide some clarifications on which pages the information is available</a:t>
            </a:r>
            <a:endParaRPr lang="en-IN" sz="2000" b="0" i="0" u="none" strike="noStrike" dirty="0">
              <a:solidFill>
                <a:srgbClr val="000000"/>
              </a:solidFill>
              <a:effectLst/>
              <a:latin typeface="Calibri" panose="020F0502020204030204" pitchFamily="34" charset="0"/>
            </a:endParaRPr>
          </a:p>
          <a:p>
            <a:pPr marL="228600" indent="-228600" algn="l" fontAlgn="ctr">
              <a:buFont typeface="+mj-lt"/>
              <a:buAutoNum type="arabicPeriod"/>
            </a:pPr>
            <a:endParaRPr lang="en-IN" sz="2000" u="none" strike="noStrike" dirty="0">
              <a:effectLst/>
            </a:endParaRPr>
          </a:p>
          <a:p>
            <a:pPr marL="228600" indent="-228600" algn="l" fontAlgn="ctr">
              <a:buFont typeface="+mj-lt"/>
              <a:buAutoNum type="arabicPeriod"/>
            </a:pPr>
            <a:endParaRPr lang="en-IN" sz="2000" dirty="0"/>
          </a:p>
          <a:p>
            <a:pPr marL="228600" indent="-228600" algn="l" fontAlgn="ctr">
              <a:buFont typeface="+mj-lt"/>
              <a:buAutoNum type="arabicPeriod"/>
            </a:pPr>
            <a:r>
              <a:rPr lang="en-IN" sz="2000" u="none" strike="noStrike" dirty="0">
                <a:effectLst/>
              </a:rPr>
              <a:t>Getting issue related to safety. If it is Embedding it may resolve the issue, since it is TFIDF bot is directing to safety responses instead of product and services response</a:t>
            </a:r>
            <a:endParaRPr lang="en-IN" sz="2000" b="0" i="0" u="none" strike="noStrike" dirty="0">
              <a:solidFill>
                <a:srgbClr val="000000"/>
              </a:solidFill>
              <a:effectLst/>
              <a:latin typeface="Calibri" panose="020F0502020204030204" pitchFamily="34" charset="0"/>
            </a:endParaRPr>
          </a:p>
        </p:txBody>
      </p:sp>
      <p:sp>
        <p:nvSpPr>
          <p:cNvPr id="8" name="TextBox 7">
            <a:extLst>
              <a:ext uri="{FF2B5EF4-FFF2-40B4-BE49-F238E27FC236}">
                <a16:creationId xmlns:a16="http://schemas.microsoft.com/office/drawing/2014/main" id="{64C3DD24-646B-F5D6-0520-A9CAD0ABAD72}"/>
              </a:ext>
            </a:extLst>
          </p:cNvPr>
          <p:cNvSpPr txBox="1"/>
          <p:nvPr/>
        </p:nvSpPr>
        <p:spPr>
          <a:xfrm>
            <a:off x="259882" y="199006"/>
            <a:ext cx="6096000" cy="523220"/>
          </a:xfrm>
          <a:prstGeom prst="rect">
            <a:avLst/>
          </a:prstGeom>
          <a:noFill/>
        </p:spPr>
        <p:txBody>
          <a:bodyPr wrap="square">
            <a:spAutoFit/>
          </a:bodyPr>
          <a:lstStyle/>
          <a:p>
            <a:pPr fontAlgn="ctr"/>
            <a:r>
              <a:rPr lang="en-IN" sz="2800" u="none" strike="noStrike" dirty="0">
                <a:effectLst/>
              </a:rPr>
              <a:t>Review on ROB test case report</a:t>
            </a:r>
            <a:endParaRPr lang="en-IN" sz="2800" b="0" i="0" u="none" strike="noStrike" dirty="0">
              <a:solidFill>
                <a:srgbClr val="000000"/>
              </a:solidFill>
              <a:effectLst/>
              <a:latin typeface="Calibri" panose="020F0502020204030204" pitchFamily="34" charset="0"/>
            </a:endParaRPr>
          </a:p>
        </p:txBody>
      </p:sp>
      <p:pic>
        <p:nvPicPr>
          <p:cNvPr id="10" name="Picture 9">
            <a:extLst>
              <a:ext uri="{FF2B5EF4-FFF2-40B4-BE49-F238E27FC236}">
                <a16:creationId xmlns:a16="http://schemas.microsoft.com/office/drawing/2014/main" id="{8F93441C-1454-87C2-19F5-D11F9740BC5D}"/>
              </a:ext>
            </a:extLst>
          </p:cNvPr>
          <p:cNvPicPr>
            <a:picLocks noChangeAspect="1"/>
          </p:cNvPicPr>
          <p:nvPr/>
        </p:nvPicPr>
        <p:blipFill>
          <a:blip r:embed="rId2"/>
          <a:stretch>
            <a:fillRect/>
          </a:stretch>
        </p:blipFill>
        <p:spPr>
          <a:xfrm>
            <a:off x="8137089" y="1253308"/>
            <a:ext cx="3749014" cy="3444325"/>
          </a:xfrm>
          <a:prstGeom prst="rect">
            <a:avLst/>
          </a:prstGeom>
        </p:spPr>
      </p:pic>
    </p:spTree>
    <p:extLst>
      <p:ext uri="{BB962C8B-B14F-4D97-AF65-F5344CB8AC3E}">
        <p14:creationId xmlns:p14="http://schemas.microsoft.com/office/powerpoint/2010/main" val="832683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2029B-E043-5579-A179-2C9A9034D001}"/>
              </a:ext>
            </a:extLst>
          </p:cNvPr>
          <p:cNvSpPr txBox="1"/>
          <p:nvPr/>
        </p:nvSpPr>
        <p:spPr>
          <a:xfrm>
            <a:off x="1335505" y="1143074"/>
            <a:ext cx="6097604" cy="3970318"/>
          </a:xfrm>
          <a:prstGeom prst="rect">
            <a:avLst/>
          </a:prstGeom>
          <a:noFill/>
        </p:spPr>
        <p:txBody>
          <a:bodyPr wrap="square">
            <a:spAutoFit/>
          </a:bodyPr>
          <a:lstStyle/>
          <a:p>
            <a:pPr rtl="0">
              <a:buFont typeface="+mj-lt"/>
              <a:buAutoNum type="arabicPeriod"/>
            </a:pPr>
            <a:r>
              <a:rPr lang="en-IN" dirty="0"/>
              <a:t>Front end setup completed for local</a:t>
            </a:r>
          </a:p>
          <a:p>
            <a:pPr rtl="0">
              <a:buFont typeface="+mj-lt"/>
              <a:buAutoNum type="arabicPeriod"/>
            </a:pPr>
            <a:r>
              <a:rPr lang="en-IN" dirty="0"/>
              <a:t>Backend setup completed for local</a:t>
            </a:r>
          </a:p>
          <a:p>
            <a:pPr rtl="0">
              <a:buFont typeface="+mj-lt"/>
              <a:buAutoNum type="arabicPeriod"/>
            </a:pPr>
            <a:r>
              <a:rPr lang="en-IN" dirty="0"/>
              <a:t>Front end and connection to Backend setup is in progress</a:t>
            </a:r>
          </a:p>
          <a:p>
            <a:pPr rtl="0">
              <a:buFont typeface="+mj-lt"/>
              <a:buAutoNum type="arabicPeriod"/>
            </a:pPr>
            <a:r>
              <a:rPr lang="en-IN" dirty="0"/>
              <a:t>From backend response is not getting to frontend UI-working on it</a:t>
            </a:r>
          </a:p>
          <a:p>
            <a:pPr rtl="0">
              <a:buFont typeface="+mj-lt"/>
              <a:buAutoNum type="arabicPeriod"/>
            </a:pPr>
            <a:endParaRPr lang="en-IN" dirty="0"/>
          </a:p>
          <a:p>
            <a:pPr rtl="0"/>
            <a:r>
              <a:rPr lang="en-IN" b="1" dirty="0"/>
              <a:t>Need to complete</a:t>
            </a:r>
          </a:p>
          <a:p>
            <a:pPr rtl="0">
              <a:buFont typeface="+mj-lt"/>
              <a:buAutoNum type="arabicPeriod"/>
            </a:pPr>
            <a:r>
              <a:rPr lang="en-IN" dirty="0"/>
              <a:t>Backend response goes to frontend UI in local</a:t>
            </a:r>
          </a:p>
          <a:p>
            <a:pPr rtl="0">
              <a:buFont typeface="+mj-lt"/>
              <a:buAutoNum type="arabicPeriod"/>
            </a:pPr>
            <a:r>
              <a:rPr lang="en-IN" dirty="0"/>
              <a:t>frontend UI creation in Server(Azure)</a:t>
            </a:r>
          </a:p>
          <a:p>
            <a:pPr rtl="0">
              <a:buFont typeface="+mj-lt"/>
              <a:buAutoNum type="arabicPeriod"/>
            </a:pPr>
            <a:r>
              <a:rPr lang="en-IN" dirty="0"/>
              <a:t>Backend connection to Frontend in Server(Azure)</a:t>
            </a:r>
          </a:p>
          <a:p>
            <a:pPr rtl="0">
              <a:buFont typeface="+mj-lt"/>
              <a:buAutoNum type="arabicPeriod"/>
            </a:pPr>
            <a:r>
              <a:rPr lang="en-IN" dirty="0"/>
              <a:t>Testing UI- cases</a:t>
            </a:r>
          </a:p>
          <a:p>
            <a:pPr rtl="0">
              <a:buFont typeface="+mj-lt"/>
              <a:buAutoNum type="arabicPeriod"/>
            </a:pPr>
            <a:r>
              <a:rPr lang="en-IN" dirty="0"/>
              <a:t>Update the Frontend code to upload the question to database instead of local</a:t>
            </a:r>
          </a:p>
          <a:p>
            <a:pPr rtl="0">
              <a:buFont typeface="+mj-lt"/>
              <a:buAutoNum type="arabicPeriod"/>
            </a:pPr>
            <a:endParaRPr lang="en-IN" dirty="0"/>
          </a:p>
        </p:txBody>
      </p:sp>
    </p:spTree>
    <p:extLst>
      <p:ext uri="{BB962C8B-B14F-4D97-AF65-F5344CB8AC3E}">
        <p14:creationId xmlns:p14="http://schemas.microsoft.com/office/powerpoint/2010/main" val="36555047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0302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3951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018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42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10533-3A79-0FF7-D2B5-1B939AF80430}"/>
              </a:ext>
            </a:extLst>
          </p:cNvPr>
          <p:cNvSpPr txBox="1"/>
          <p:nvPr/>
        </p:nvSpPr>
        <p:spPr>
          <a:xfrm>
            <a:off x="434608" y="474345"/>
            <a:ext cx="11503392" cy="5909310"/>
          </a:xfrm>
          <a:prstGeom prst="rect">
            <a:avLst/>
          </a:prstGeom>
          <a:noFill/>
        </p:spPr>
        <p:txBody>
          <a:bodyPr wrap="square">
            <a:spAutoFit/>
          </a:bodyPr>
          <a:lstStyle/>
          <a:p>
            <a:r>
              <a:rPr lang="en-IN" b="1" dirty="0"/>
              <a:t>User testing is in progress | </a:t>
            </a:r>
            <a:r>
              <a:rPr lang="en-IN" b="1" dirty="0" err="1"/>
              <a:t>Poc</a:t>
            </a:r>
            <a:r>
              <a:rPr lang="en-IN" b="1" dirty="0"/>
              <a:t> on </a:t>
            </a:r>
            <a:r>
              <a:rPr lang="en-IN" b="1" dirty="0" err="1"/>
              <a:t>urls</a:t>
            </a:r>
            <a:r>
              <a:rPr lang="en-IN" b="1" dirty="0"/>
              <a:t> from share point | New data is been given | The questions are deep domain specific</a:t>
            </a:r>
          </a:p>
          <a:p>
            <a:endParaRPr lang="en-IN" b="1" dirty="0"/>
          </a:p>
          <a:p>
            <a:r>
              <a:rPr lang="en-IN" b="1" dirty="0"/>
              <a:t>We are good with MLOPS as of now. Sarathi deployed the required codes.</a:t>
            </a:r>
          </a:p>
          <a:p>
            <a:pPr marL="342900" indent="-342900">
              <a:buAutoNum type="arabicPeriod"/>
            </a:pPr>
            <a:endParaRPr lang="en-IN" dirty="0"/>
          </a:p>
          <a:p>
            <a:pPr marL="342900" indent="-342900">
              <a:buAutoNum type="arabicPeriod"/>
            </a:pPr>
            <a:r>
              <a:rPr lang="en-IN" dirty="0"/>
              <a:t>45 question are through out of 65. </a:t>
            </a:r>
          </a:p>
          <a:p>
            <a:pPr marL="342900" indent="-342900">
              <a:buAutoNum type="arabicPeriod"/>
            </a:pPr>
            <a:endParaRPr lang="en-IN" dirty="0"/>
          </a:p>
          <a:p>
            <a:pPr marL="342900" indent="-342900">
              <a:buAutoNum type="arabicPeriod"/>
            </a:pPr>
            <a:r>
              <a:rPr lang="en-IN" dirty="0"/>
              <a:t>When the response is incorrect or no response. It is to be checked in </a:t>
            </a:r>
            <a:r>
              <a:rPr lang="en-IN" dirty="0" err="1"/>
              <a:t>Cogsearch</a:t>
            </a:r>
            <a:r>
              <a:rPr lang="en-IN" dirty="0"/>
              <a:t>, Documents, Azure storage</a:t>
            </a:r>
          </a:p>
          <a:p>
            <a:pPr marL="342900" indent="-342900">
              <a:buAutoNum type="arabicPeriod"/>
            </a:pPr>
            <a:endParaRPr lang="en-IN" dirty="0"/>
          </a:p>
          <a:p>
            <a:pPr marL="342900" indent="-342900">
              <a:buAutoNum type="arabicPeriod"/>
            </a:pPr>
            <a:r>
              <a:rPr lang="en-IN" dirty="0"/>
              <a:t>We are doing a POC to get </a:t>
            </a:r>
            <a:r>
              <a:rPr lang="en-IN" dirty="0" err="1"/>
              <a:t>Urls</a:t>
            </a:r>
            <a:r>
              <a:rPr lang="en-IN" dirty="0"/>
              <a:t> from share point for the responses got in the bot. Some of them involves large documents. They need that entire document</a:t>
            </a:r>
          </a:p>
          <a:p>
            <a:pPr marL="342900" indent="-342900">
              <a:buAutoNum type="arabicPeriod"/>
            </a:pPr>
            <a:endParaRPr lang="en-IN" dirty="0"/>
          </a:p>
          <a:p>
            <a:pPr marL="342900" indent="-342900">
              <a:buAutoNum type="arabicPeriod"/>
            </a:pPr>
            <a:r>
              <a:rPr lang="en-IN" dirty="0"/>
              <a:t>There is disconnect once the file is copied from the share point to storage</a:t>
            </a:r>
          </a:p>
          <a:p>
            <a:pPr marL="342900" indent="-342900">
              <a:buAutoNum type="arabicPeriod"/>
            </a:pPr>
            <a:endParaRPr lang="en-IN" dirty="0">
              <a:solidFill>
                <a:srgbClr val="FF0000"/>
              </a:solidFill>
            </a:endParaRPr>
          </a:p>
          <a:p>
            <a:pPr marL="342900" indent="-342900">
              <a:buAutoNum type="arabicPeriod"/>
            </a:pPr>
            <a:r>
              <a:rPr lang="en-IN" dirty="0">
                <a:solidFill>
                  <a:srgbClr val="FF0000"/>
                </a:solidFill>
              </a:rPr>
              <a:t>There are files in multiple sub levels in share point. How to get the file share point path associated with each file</a:t>
            </a:r>
          </a:p>
          <a:p>
            <a:pPr marL="342900" indent="-342900">
              <a:buAutoNum type="arabicPeriod"/>
            </a:pPr>
            <a:endParaRPr lang="en-IN" dirty="0">
              <a:solidFill>
                <a:srgbClr val="FF0000"/>
              </a:solidFill>
            </a:endParaRPr>
          </a:p>
          <a:p>
            <a:pPr marL="342900" indent="-342900">
              <a:buAutoNum type="arabicPeriod"/>
            </a:pPr>
            <a:r>
              <a:rPr lang="en-IN" dirty="0"/>
              <a:t>They are providing additional data.  Is to be ingested and tested upon it.</a:t>
            </a:r>
          </a:p>
          <a:p>
            <a:pPr marL="342900" indent="-342900">
              <a:buAutoNum type="arabicPeriod"/>
            </a:pPr>
            <a:endParaRPr lang="en-IN" dirty="0"/>
          </a:p>
          <a:p>
            <a:endParaRPr lang="en-IN" dirty="0"/>
          </a:p>
          <a:p>
            <a:endParaRPr lang="en-IN" dirty="0"/>
          </a:p>
          <a:p>
            <a:r>
              <a:rPr lang="en-IN" b="1" dirty="0"/>
              <a:t>Document translator we can take is any other </a:t>
            </a:r>
            <a:r>
              <a:rPr lang="en-IN" b="1" dirty="0" err="1"/>
              <a:t>usecase</a:t>
            </a:r>
            <a:r>
              <a:rPr lang="en-IN" b="1" dirty="0"/>
              <a:t> is being started we can assign on resource for that</a:t>
            </a:r>
          </a:p>
        </p:txBody>
      </p:sp>
    </p:spTree>
    <p:extLst>
      <p:ext uri="{BB962C8B-B14F-4D97-AF65-F5344CB8AC3E}">
        <p14:creationId xmlns:p14="http://schemas.microsoft.com/office/powerpoint/2010/main" val="103271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280AB2-1B59-633C-819F-08C4BA12812D}"/>
              </a:ext>
            </a:extLst>
          </p:cNvPr>
          <p:cNvSpPr txBox="1"/>
          <p:nvPr/>
        </p:nvSpPr>
        <p:spPr>
          <a:xfrm>
            <a:off x="498108" y="1166569"/>
            <a:ext cx="11503392" cy="1477328"/>
          </a:xfrm>
          <a:prstGeom prst="rect">
            <a:avLst/>
          </a:prstGeom>
          <a:noFill/>
        </p:spPr>
        <p:txBody>
          <a:bodyPr wrap="square">
            <a:spAutoFit/>
          </a:bodyPr>
          <a:lstStyle/>
          <a:p>
            <a:pPr marL="342900" indent="-342900">
              <a:buAutoNum type="arabicPeriod"/>
            </a:pPr>
            <a:r>
              <a:rPr lang="en-IN" dirty="0"/>
              <a:t>We are developing a POC to get the share point URLs in the Bot response.</a:t>
            </a:r>
          </a:p>
          <a:p>
            <a:pPr marL="800100" lvl="1" indent="-342900">
              <a:buAutoNum type="arabicPeriod"/>
            </a:pPr>
            <a:r>
              <a:rPr lang="en-IN" dirty="0">
                <a:solidFill>
                  <a:srgbClr val="FF0000"/>
                </a:solidFill>
              </a:rPr>
              <a:t>It is the new requirement</a:t>
            </a:r>
          </a:p>
          <a:p>
            <a:pPr marL="342900" indent="-342900">
              <a:buAutoNum type="arabicPeriod"/>
            </a:pPr>
            <a:endParaRPr lang="en-IN" dirty="0">
              <a:solidFill>
                <a:srgbClr val="FF0000"/>
              </a:solidFill>
            </a:endParaRPr>
          </a:p>
          <a:p>
            <a:pPr marL="342900" indent="-342900">
              <a:buAutoNum type="arabicPeriod"/>
            </a:pPr>
            <a:endParaRPr lang="en-IN" dirty="0">
              <a:solidFill>
                <a:srgbClr val="FF0000"/>
              </a:solidFill>
            </a:endParaRPr>
          </a:p>
          <a:p>
            <a:pPr marL="342900" indent="-342900">
              <a:buAutoNum type="arabicPeriod"/>
            </a:pPr>
            <a:r>
              <a:rPr lang="en-IN" dirty="0">
                <a:solidFill>
                  <a:srgbClr val="FF0000"/>
                </a:solidFill>
              </a:rPr>
              <a:t>Once the source files are copied into the Azure there will be not any link.</a:t>
            </a:r>
          </a:p>
        </p:txBody>
      </p:sp>
      <p:pic>
        <p:nvPicPr>
          <p:cNvPr id="4" name="Picture 3">
            <a:extLst>
              <a:ext uri="{FF2B5EF4-FFF2-40B4-BE49-F238E27FC236}">
                <a16:creationId xmlns:a16="http://schemas.microsoft.com/office/drawing/2014/main" id="{C2B87B68-F10C-C0E1-2EAB-B2C6E54FDC6E}"/>
              </a:ext>
            </a:extLst>
          </p:cNvPr>
          <p:cNvPicPr>
            <a:picLocks noChangeAspect="1"/>
          </p:cNvPicPr>
          <p:nvPr/>
        </p:nvPicPr>
        <p:blipFill>
          <a:blip r:embed="rId2"/>
          <a:stretch>
            <a:fillRect/>
          </a:stretch>
        </p:blipFill>
        <p:spPr>
          <a:xfrm>
            <a:off x="4752820" y="5018296"/>
            <a:ext cx="6013759" cy="1346269"/>
          </a:xfrm>
          <a:prstGeom prst="rect">
            <a:avLst/>
          </a:prstGeom>
        </p:spPr>
      </p:pic>
    </p:spTree>
    <p:extLst>
      <p:ext uri="{BB962C8B-B14F-4D97-AF65-F5344CB8AC3E}">
        <p14:creationId xmlns:p14="http://schemas.microsoft.com/office/powerpoint/2010/main" val="1507852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E6A887-0783-3106-7D9D-972CE7576ACB}"/>
              </a:ext>
            </a:extLst>
          </p:cNvPr>
          <p:cNvSpPr txBox="1"/>
          <p:nvPr/>
        </p:nvSpPr>
        <p:spPr>
          <a:xfrm>
            <a:off x="482600" y="117693"/>
            <a:ext cx="12649200" cy="7017306"/>
          </a:xfrm>
          <a:prstGeom prst="rect">
            <a:avLst/>
          </a:prstGeom>
          <a:noFill/>
        </p:spPr>
        <p:txBody>
          <a:bodyPr wrap="square">
            <a:spAutoFit/>
          </a:bodyPr>
          <a:lstStyle/>
          <a:p>
            <a:pPr rtl="0"/>
            <a:r>
              <a:rPr lang="en-IN" dirty="0"/>
              <a:t>Line 834 &amp; 835</a:t>
            </a:r>
          </a:p>
          <a:p>
            <a:pPr rtl="0"/>
            <a:r>
              <a:rPr lang="en-IN" dirty="0"/>
              <a:t>if </a:t>
            </a:r>
            <a:r>
              <a:rPr lang="en-IN" dirty="0" err="1"/>
              <a:t>stored_path_string</a:t>
            </a:r>
            <a:r>
              <a:rPr lang="en-IN" dirty="0"/>
              <a:t> is not None and </a:t>
            </a:r>
            <a:r>
              <a:rPr lang="en-IN" dirty="0" err="1"/>
              <a:t>stored_path_string</a:t>
            </a:r>
            <a:r>
              <a:rPr lang="en-IN" dirty="0"/>
              <a:t> != </a:t>
            </a:r>
            <a:r>
              <a:rPr lang="en-IN" dirty="0">
                <a:solidFill>
                  <a:srgbClr val="B6424C"/>
                </a:solidFill>
                <a:effectLst/>
              </a:rPr>
              <a:t>""</a:t>
            </a:r>
            <a:r>
              <a:rPr lang="en-IN" dirty="0"/>
              <a:t>:</a:t>
            </a:r>
          </a:p>
          <a:p>
            <a:pPr rtl="0"/>
            <a:r>
              <a:rPr lang="en-IN" dirty="0"/>
              <a:t>            </a:t>
            </a:r>
            <a:r>
              <a:rPr lang="en-IN" dirty="0" err="1"/>
              <a:t>context_template</a:t>
            </a:r>
            <a:r>
              <a:rPr lang="en-IN" dirty="0"/>
              <a:t> += f</a:t>
            </a:r>
            <a:r>
              <a:rPr lang="en-IN" dirty="0">
                <a:solidFill>
                  <a:srgbClr val="B6424C"/>
                </a:solidFill>
                <a:effectLst/>
              </a:rPr>
              <a:t>" 9. Include the </a:t>
            </a:r>
            <a:r>
              <a:rPr lang="en-IN" dirty="0" err="1">
                <a:solidFill>
                  <a:srgbClr val="B6424C"/>
                </a:solidFill>
                <a:effectLst/>
              </a:rPr>
              <a:t>Sharepoint</a:t>
            </a:r>
            <a:r>
              <a:rPr lang="en-IN" dirty="0">
                <a:solidFill>
                  <a:srgbClr val="B6424C"/>
                </a:solidFill>
                <a:effectLst/>
              </a:rPr>
              <a:t> path '</a:t>
            </a:r>
            <a:r>
              <a:rPr lang="en-IN" dirty="0"/>
              <a:t>{</a:t>
            </a:r>
            <a:r>
              <a:rPr lang="en-IN" dirty="0" err="1"/>
              <a:t>stored_path_string</a:t>
            </a:r>
            <a:r>
              <a:rPr lang="en-IN" dirty="0"/>
              <a:t>}</a:t>
            </a:r>
            <a:r>
              <a:rPr lang="en-IN" dirty="0">
                <a:solidFill>
                  <a:srgbClr val="B6424C"/>
                </a:solidFill>
                <a:effectLst/>
              </a:rPr>
              <a:t>' at the end of every response.“</a:t>
            </a:r>
          </a:p>
          <a:p>
            <a:pPr rtl="0"/>
            <a:endParaRPr lang="en-IN" dirty="0">
              <a:solidFill>
                <a:srgbClr val="B6424C"/>
              </a:solidFill>
            </a:endParaRPr>
          </a:p>
          <a:p>
            <a:pPr rtl="0"/>
            <a:r>
              <a:rPr lang="en-IN" dirty="0">
                <a:solidFill>
                  <a:srgbClr val="B6424C"/>
                </a:solidFill>
              </a:rPr>
              <a:t>Line#283 </a:t>
            </a:r>
            <a:r>
              <a:rPr lang="en-IN" dirty="0" err="1">
                <a:solidFill>
                  <a:srgbClr val="B6424C"/>
                </a:solidFill>
              </a:rPr>
              <a:t>searchthe</a:t>
            </a:r>
            <a:r>
              <a:rPr lang="en-IN" dirty="0">
                <a:solidFill>
                  <a:srgbClr val="B6424C"/>
                </a:solidFill>
              </a:rPr>
              <a:t> </a:t>
            </a:r>
            <a:r>
              <a:rPr lang="en-IN" dirty="0" err="1">
                <a:solidFill>
                  <a:srgbClr val="B6424C"/>
                </a:solidFill>
              </a:rPr>
              <a:t>cogsearch</a:t>
            </a:r>
            <a:r>
              <a:rPr lang="en-IN" dirty="0">
                <a:solidFill>
                  <a:srgbClr val="B6424C"/>
                </a:solidFill>
              </a:rPr>
              <a:t> and get the file path from CSV. And converts into string</a:t>
            </a:r>
          </a:p>
          <a:p>
            <a:pPr rtl="0"/>
            <a:r>
              <a:rPr lang="en-IN" dirty="0">
                <a:solidFill>
                  <a:srgbClr val="B6424C"/>
                </a:solidFill>
              </a:rPr>
              <a:t>Dictionary (</a:t>
            </a:r>
            <a:r>
              <a:rPr lang="en-IN" dirty="0" err="1">
                <a:solidFill>
                  <a:srgbClr val="B6424C"/>
                </a:solidFill>
              </a:rPr>
              <a:t>cogsearch</a:t>
            </a:r>
            <a:r>
              <a:rPr lang="en-IN" dirty="0">
                <a:solidFill>
                  <a:srgbClr val="B6424C"/>
                </a:solidFill>
              </a:rPr>
              <a:t>) to list (data frame)  then to string (response)</a:t>
            </a:r>
          </a:p>
          <a:p>
            <a:pPr rtl="0"/>
            <a:r>
              <a:rPr lang="en-IN" dirty="0" err="1"/>
              <a:t>stored_path_string</a:t>
            </a:r>
            <a:r>
              <a:rPr lang="en-IN" dirty="0"/>
              <a:t>=</a:t>
            </a:r>
            <a:r>
              <a:rPr lang="en-IN" dirty="0">
                <a:solidFill>
                  <a:srgbClr val="B6424C"/>
                </a:solidFill>
                <a:effectLst/>
              </a:rPr>
              <a:t>""</a:t>
            </a:r>
            <a:endParaRPr lang="en-IN" dirty="0"/>
          </a:p>
          <a:p>
            <a:pPr rtl="0"/>
            <a:r>
              <a:rPr lang="en-IN" dirty="0"/>
              <a:t>    </a:t>
            </a:r>
            <a:r>
              <a:rPr lang="en-IN" dirty="0" err="1"/>
              <a:t>filepathDetails</a:t>
            </a:r>
            <a:r>
              <a:rPr lang="en-IN" dirty="0"/>
              <a:t> = </a:t>
            </a:r>
            <a:r>
              <a:rPr lang="en-IN" dirty="0" err="1">
                <a:solidFill>
                  <a:srgbClr val="37797B"/>
                </a:solidFill>
                <a:effectLst/>
              </a:rPr>
              <a:t>pd</a:t>
            </a:r>
            <a:r>
              <a:rPr lang="en-IN" dirty="0" err="1"/>
              <a:t>.read_csv</a:t>
            </a:r>
            <a:r>
              <a:rPr lang="en-IN" dirty="0"/>
              <a:t>(</a:t>
            </a:r>
            <a:r>
              <a:rPr lang="en-IN" dirty="0" err="1"/>
              <a:t>r"Filelocation_details.csv</a:t>
            </a:r>
            <a:r>
              <a:rPr lang="en-IN" dirty="0"/>
              <a:t>")</a:t>
            </a:r>
          </a:p>
          <a:p>
            <a:pPr rtl="0"/>
            <a:r>
              <a:rPr lang="en-IN" dirty="0"/>
              <a:t>    print(</a:t>
            </a:r>
            <a:r>
              <a:rPr lang="en-IN" dirty="0">
                <a:solidFill>
                  <a:srgbClr val="B6424C"/>
                </a:solidFill>
                <a:effectLst/>
              </a:rPr>
              <a:t>"</a:t>
            </a:r>
            <a:r>
              <a:rPr lang="en-IN" dirty="0" err="1">
                <a:solidFill>
                  <a:srgbClr val="B6424C"/>
                </a:solidFill>
                <a:effectLst/>
              </a:rPr>
              <a:t>filepathDetails</a:t>
            </a:r>
            <a:r>
              <a:rPr lang="en-IN" dirty="0">
                <a:solidFill>
                  <a:srgbClr val="B6424C"/>
                </a:solidFill>
                <a:effectLst/>
              </a:rPr>
              <a:t>-----------"</a:t>
            </a:r>
            <a:r>
              <a:rPr lang="en-IN" dirty="0"/>
              <a:t>,</a:t>
            </a:r>
            <a:r>
              <a:rPr lang="en-IN" dirty="0" err="1"/>
              <a:t>filepathDetails</a:t>
            </a:r>
            <a:r>
              <a:rPr lang="en-IN" dirty="0"/>
              <a:t>)</a:t>
            </a:r>
          </a:p>
          <a:p>
            <a:pPr rtl="0"/>
            <a:r>
              <a:rPr lang="en-IN" dirty="0"/>
              <a:t>    </a:t>
            </a:r>
            <a:r>
              <a:rPr lang="en-IN" dirty="0" err="1"/>
              <a:t>filepathDetails</a:t>
            </a:r>
            <a:r>
              <a:rPr lang="en-IN" dirty="0"/>
              <a:t>[</a:t>
            </a:r>
            <a:r>
              <a:rPr lang="en-IN" dirty="0">
                <a:solidFill>
                  <a:srgbClr val="B6424C"/>
                </a:solidFill>
                <a:effectLst/>
              </a:rPr>
              <a:t>'Name'</a:t>
            </a:r>
            <a:r>
              <a:rPr lang="en-IN" dirty="0"/>
              <a:t>] = </a:t>
            </a:r>
            <a:r>
              <a:rPr lang="en-IN" dirty="0" err="1"/>
              <a:t>filepathDetails</a:t>
            </a:r>
            <a:r>
              <a:rPr lang="en-IN" dirty="0"/>
              <a:t>[</a:t>
            </a:r>
            <a:r>
              <a:rPr lang="en-IN" dirty="0">
                <a:solidFill>
                  <a:srgbClr val="B6424C"/>
                </a:solidFill>
                <a:effectLst/>
              </a:rPr>
              <a:t>'Name'</a:t>
            </a:r>
            <a:r>
              <a:rPr lang="en-IN" dirty="0"/>
              <a:t>].</a:t>
            </a:r>
            <a:r>
              <a:rPr lang="en-IN" dirty="0" err="1"/>
              <a:t>str.strip</a:t>
            </a:r>
            <a:r>
              <a:rPr lang="en-IN" dirty="0"/>
              <a:t>()</a:t>
            </a:r>
          </a:p>
          <a:p>
            <a:pPr rtl="0"/>
            <a:r>
              <a:rPr lang="en-IN" dirty="0"/>
              <a:t>    </a:t>
            </a:r>
            <a:r>
              <a:rPr lang="en-IN" dirty="0" err="1"/>
              <a:t>id_values_to_filter</a:t>
            </a:r>
            <a:r>
              <a:rPr lang="en-IN" dirty="0"/>
              <a:t> = [result[</a:t>
            </a:r>
            <a:r>
              <a:rPr lang="en-IN" dirty="0">
                <a:solidFill>
                  <a:srgbClr val="B6424C"/>
                </a:solidFill>
                <a:effectLst/>
              </a:rPr>
              <a:t>'</a:t>
            </a:r>
            <a:r>
              <a:rPr lang="en-IN" dirty="0" err="1">
                <a:solidFill>
                  <a:srgbClr val="B6424C"/>
                </a:solidFill>
                <a:effectLst/>
              </a:rPr>
              <a:t>sourcefile</a:t>
            </a:r>
            <a:r>
              <a:rPr lang="en-IN" dirty="0">
                <a:solidFill>
                  <a:srgbClr val="B6424C"/>
                </a:solidFill>
                <a:effectLst/>
              </a:rPr>
              <a:t>'</a:t>
            </a:r>
            <a:r>
              <a:rPr lang="en-IN" dirty="0"/>
              <a:t>].replace(</a:t>
            </a:r>
            <a:r>
              <a:rPr lang="en-IN" dirty="0">
                <a:solidFill>
                  <a:srgbClr val="B6424C"/>
                </a:solidFill>
                <a:effectLst/>
              </a:rPr>
              <a:t>'_</a:t>
            </a:r>
            <a:r>
              <a:rPr lang="en-IN" dirty="0" err="1">
                <a:solidFill>
                  <a:srgbClr val="B6424C"/>
                </a:solidFill>
                <a:effectLst/>
              </a:rPr>
              <a:t>xyz</a:t>
            </a:r>
            <a:r>
              <a:rPr lang="en-IN" dirty="0">
                <a:solidFill>
                  <a:srgbClr val="B6424C"/>
                </a:solidFill>
                <a:effectLst/>
              </a:rPr>
              <a:t>_'</a:t>
            </a:r>
            <a:r>
              <a:rPr lang="en-IN" dirty="0"/>
              <a:t>,</a:t>
            </a:r>
            <a:r>
              <a:rPr lang="en-IN" dirty="0">
                <a:solidFill>
                  <a:srgbClr val="B6424C"/>
                </a:solidFill>
                <a:effectLst/>
              </a:rPr>
              <a:t>'?'</a:t>
            </a:r>
            <a:r>
              <a:rPr lang="en-IN" dirty="0"/>
              <a:t>).replace(</a:t>
            </a:r>
            <a:r>
              <a:rPr lang="en-IN" dirty="0">
                <a:solidFill>
                  <a:srgbClr val="B6424C"/>
                </a:solidFill>
                <a:effectLst/>
              </a:rPr>
              <a:t>'_'</a:t>
            </a:r>
            <a:r>
              <a:rPr lang="en-IN" dirty="0"/>
              <a:t>, </a:t>
            </a:r>
            <a:r>
              <a:rPr lang="en-IN" dirty="0">
                <a:solidFill>
                  <a:srgbClr val="B6424C"/>
                </a:solidFill>
                <a:effectLst/>
              </a:rPr>
              <a:t>':'</a:t>
            </a:r>
            <a:r>
              <a:rPr lang="en-IN" dirty="0"/>
              <a:t>, </a:t>
            </a:r>
            <a:r>
              <a:rPr lang="en-IN" dirty="0">
                <a:solidFill>
                  <a:srgbClr val="2B9B62"/>
                </a:solidFill>
                <a:effectLst/>
              </a:rPr>
              <a:t>1</a:t>
            </a:r>
            <a:r>
              <a:rPr lang="en-IN" dirty="0"/>
              <a:t>).replace(</a:t>
            </a:r>
            <a:r>
              <a:rPr lang="en-IN" dirty="0">
                <a:solidFill>
                  <a:srgbClr val="B6424C"/>
                </a:solidFill>
                <a:effectLst/>
              </a:rPr>
              <a:t>'_'</a:t>
            </a:r>
            <a:r>
              <a:rPr lang="en-IN" dirty="0"/>
              <a:t>, </a:t>
            </a:r>
            <a:r>
              <a:rPr lang="en-IN" dirty="0">
                <a:solidFill>
                  <a:srgbClr val="B6424C"/>
                </a:solidFill>
                <a:effectLst/>
              </a:rPr>
              <a:t>'/'</a:t>
            </a:r>
            <a:r>
              <a:rPr lang="en-IN" dirty="0"/>
              <a:t>).replace(</a:t>
            </a:r>
            <a:r>
              <a:rPr lang="en-IN" dirty="0">
                <a:solidFill>
                  <a:srgbClr val="B6424C"/>
                </a:solidFill>
                <a:effectLst/>
              </a:rPr>
              <a:t>'.pdf'</a:t>
            </a:r>
            <a:r>
              <a:rPr lang="en-IN" dirty="0"/>
              <a:t>, </a:t>
            </a:r>
            <a:r>
              <a:rPr lang="en-IN" dirty="0">
                <a:solidFill>
                  <a:srgbClr val="B6424C"/>
                </a:solidFill>
                <a:effectLst/>
              </a:rPr>
              <a:t>''</a:t>
            </a:r>
            <a:r>
              <a:rPr lang="en-IN" dirty="0"/>
              <a:t>) for result in results]</a:t>
            </a:r>
          </a:p>
          <a:p>
            <a:pPr rtl="0"/>
            <a:r>
              <a:rPr lang="en-IN" dirty="0"/>
              <a:t>    print(</a:t>
            </a:r>
            <a:r>
              <a:rPr lang="en-IN" dirty="0">
                <a:solidFill>
                  <a:srgbClr val="B6424C"/>
                </a:solidFill>
                <a:effectLst/>
              </a:rPr>
              <a:t>"</a:t>
            </a:r>
            <a:r>
              <a:rPr lang="en-IN" dirty="0" err="1">
                <a:solidFill>
                  <a:srgbClr val="B6424C"/>
                </a:solidFill>
                <a:effectLst/>
              </a:rPr>
              <a:t>id_values_to_filter</a:t>
            </a:r>
            <a:r>
              <a:rPr lang="en-IN" dirty="0">
                <a:solidFill>
                  <a:srgbClr val="B6424C"/>
                </a:solidFill>
                <a:effectLst/>
              </a:rPr>
              <a:t>---------------"</a:t>
            </a:r>
            <a:r>
              <a:rPr lang="en-IN" dirty="0"/>
              <a:t>,</a:t>
            </a:r>
            <a:r>
              <a:rPr lang="en-IN" dirty="0" err="1"/>
              <a:t>id_values_to_filter</a:t>
            </a:r>
            <a:r>
              <a:rPr lang="en-IN" dirty="0"/>
              <a:t>)</a:t>
            </a:r>
          </a:p>
          <a:p>
            <a:pPr rtl="0"/>
            <a:r>
              <a:rPr lang="en-IN" dirty="0"/>
              <a:t>    </a:t>
            </a:r>
            <a:r>
              <a:rPr lang="en-IN" dirty="0" err="1"/>
              <a:t>sourceFilepath</a:t>
            </a:r>
            <a:r>
              <a:rPr lang="en-IN" dirty="0"/>
              <a:t> = </a:t>
            </a:r>
            <a:r>
              <a:rPr lang="en-IN" dirty="0" err="1"/>
              <a:t>filepathDetails</a:t>
            </a:r>
            <a:r>
              <a:rPr lang="en-IN" dirty="0"/>
              <a:t>[</a:t>
            </a:r>
            <a:r>
              <a:rPr lang="en-IN" dirty="0" err="1"/>
              <a:t>filepathDetails</a:t>
            </a:r>
            <a:r>
              <a:rPr lang="en-IN" dirty="0"/>
              <a:t>[</a:t>
            </a:r>
            <a:r>
              <a:rPr lang="en-IN" dirty="0">
                <a:solidFill>
                  <a:srgbClr val="B6424C"/>
                </a:solidFill>
                <a:effectLst/>
              </a:rPr>
              <a:t>'Name'</a:t>
            </a:r>
            <a:r>
              <a:rPr lang="en-IN" dirty="0"/>
              <a:t>].</a:t>
            </a:r>
            <a:r>
              <a:rPr lang="en-IN" dirty="0" err="1"/>
              <a:t>isin</a:t>
            </a:r>
            <a:r>
              <a:rPr lang="en-IN" dirty="0"/>
              <a:t>(</a:t>
            </a:r>
            <a:r>
              <a:rPr lang="en-IN" dirty="0" err="1"/>
              <a:t>id_values_to_filter</a:t>
            </a:r>
            <a:r>
              <a:rPr lang="en-IN" dirty="0"/>
              <a:t>)][[</a:t>
            </a:r>
            <a:r>
              <a:rPr lang="en-IN" dirty="0">
                <a:solidFill>
                  <a:srgbClr val="B6424C"/>
                </a:solidFill>
                <a:effectLst/>
              </a:rPr>
              <a:t>'Path'</a:t>
            </a:r>
            <a:r>
              <a:rPr lang="en-IN" dirty="0"/>
              <a:t>]]</a:t>
            </a:r>
          </a:p>
          <a:p>
            <a:pPr rtl="0"/>
            <a:r>
              <a:rPr lang="en-IN" dirty="0"/>
              <a:t>    print(</a:t>
            </a:r>
            <a:r>
              <a:rPr lang="en-IN" dirty="0">
                <a:solidFill>
                  <a:srgbClr val="B6424C"/>
                </a:solidFill>
                <a:effectLst/>
              </a:rPr>
              <a:t>"</a:t>
            </a:r>
            <a:r>
              <a:rPr lang="en-IN" dirty="0" err="1">
                <a:solidFill>
                  <a:srgbClr val="B6424C"/>
                </a:solidFill>
                <a:effectLst/>
              </a:rPr>
              <a:t>sourceFilepath</a:t>
            </a:r>
            <a:r>
              <a:rPr lang="en-IN" dirty="0">
                <a:solidFill>
                  <a:srgbClr val="B6424C"/>
                </a:solidFill>
                <a:effectLst/>
              </a:rPr>
              <a:t>---------"</a:t>
            </a:r>
            <a:r>
              <a:rPr lang="en-IN" dirty="0"/>
              <a:t>,</a:t>
            </a:r>
            <a:r>
              <a:rPr lang="en-IN" dirty="0" err="1"/>
              <a:t>sourceFilepath</a:t>
            </a:r>
            <a:r>
              <a:rPr lang="en-IN" dirty="0"/>
              <a:t>)</a:t>
            </a:r>
          </a:p>
          <a:p>
            <a:pPr rtl="0"/>
            <a:r>
              <a:rPr lang="en-IN" dirty="0"/>
              <a:t> </a:t>
            </a:r>
          </a:p>
          <a:p>
            <a:pPr rtl="0"/>
            <a:r>
              <a:rPr lang="en-IN" dirty="0"/>
              <a:t>    if not </a:t>
            </a:r>
            <a:r>
              <a:rPr lang="en-IN" dirty="0" err="1"/>
              <a:t>sourceFilepath</a:t>
            </a:r>
            <a:r>
              <a:rPr lang="en-IN" dirty="0"/>
              <a:t>[</a:t>
            </a:r>
            <a:r>
              <a:rPr lang="en-IN" dirty="0">
                <a:solidFill>
                  <a:srgbClr val="B6424C"/>
                </a:solidFill>
                <a:effectLst/>
              </a:rPr>
              <a:t>'Path'</a:t>
            </a:r>
            <a:r>
              <a:rPr lang="en-IN" dirty="0"/>
              <a:t>].</a:t>
            </a:r>
            <a:r>
              <a:rPr lang="en-IN" dirty="0" err="1"/>
              <a:t>isnull</a:t>
            </a:r>
            <a:r>
              <a:rPr lang="en-IN" dirty="0"/>
              <a:t>().all():</a:t>
            </a:r>
          </a:p>
          <a:p>
            <a:pPr rtl="0"/>
            <a:r>
              <a:rPr lang="en-IN" dirty="0"/>
              <a:t>        # Convert 'Path' column to a string</a:t>
            </a:r>
          </a:p>
          <a:p>
            <a:pPr rtl="0"/>
            <a:r>
              <a:rPr lang="en-IN" dirty="0"/>
              <a:t>        </a:t>
            </a:r>
            <a:r>
              <a:rPr lang="en-IN" dirty="0" err="1"/>
              <a:t>path_string</a:t>
            </a:r>
            <a:r>
              <a:rPr lang="en-IN" dirty="0"/>
              <a:t> = </a:t>
            </a:r>
            <a:r>
              <a:rPr lang="en-IN" dirty="0">
                <a:solidFill>
                  <a:srgbClr val="B6424C"/>
                </a:solidFill>
                <a:effectLst/>
              </a:rPr>
              <a:t>', '</a:t>
            </a:r>
            <a:r>
              <a:rPr lang="en-IN" dirty="0"/>
              <a:t>.join(</a:t>
            </a:r>
            <a:r>
              <a:rPr lang="en-IN" dirty="0" err="1"/>
              <a:t>sourceFilepath</a:t>
            </a:r>
            <a:r>
              <a:rPr lang="en-IN" dirty="0"/>
              <a:t>[</a:t>
            </a:r>
            <a:r>
              <a:rPr lang="en-IN" dirty="0">
                <a:solidFill>
                  <a:srgbClr val="B6424C"/>
                </a:solidFill>
                <a:effectLst/>
              </a:rPr>
              <a:t>'Path'</a:t>
            </a:r>
            <a:r>
              <a:rPr lang="en-IN" dirty="0"/>
              <a:t>].</a:t>
            </a:r>
            <a:r>
              <a:rPr lang="en-IN" dirty="0" err="1"/>
              <a:t>dropna</a:t>
            </a:r>
            <a:r>
              <a:rPr lang="en-IN" dirty="0"/>
              <a:t>())</a:t>
            </a:r>
          </a:p>
          <a:p>
            <a:pPr rtl="0"/>
            <a:r>
              <a:rPr lang="en-IN" dirty="0"/>
              <a:t>        print(</a:t>
            </a:r>
            <a:r>
              <a:rPr lang="en-IN" dirty="0" err="1"/>
              <a:t>f</a:t>
            </a:r>
            <a:r>
              <a:rPr lang="en-IN" dirty="0" err="1">
                <a:solidFill>
                  <a:srgbClr val="B6424C"/>
                </a:solidFill>
                <a:effectLst/>
              </a:rPr>
              <a:t>"Attach</a:t>
            </a:r>
            <a:r>
              <a:rPr lang="en-IN" dirty="0">
                <a:solidFill>
                  <a:srgbClr val="B6424C"/>
                </a:solidFill>
                <a:effectLst/>
              </a:rPr>
              <a:t> this path in the Bot response: </a:t>
            </a:r>
            <a:r>
              <a:rPr lang="en-IN" dirty="0"/>
              <a:t>{</a:t>
            </a:r>
            <a:r>
              <a:rPr lang="en-IN" dirty="0" err="1"/>
              <a:t>path_string</a:t>
            </a:r>
            <a:r>
              <a:rPr lang="en-IN" dirty="0"/>
              <a:t>}</a:t>
            </a:r>
            <a:r>
              <a:rPr lang="en-IN" dirty="0">
                <a:solidFill>
                  <a:srgbClr val="B6424C"/>
                </a:solidFill>
                <a:effectLst/>
              </a:rPr>
              <a:t>"</a:t>
            </a:r>
            <a:r>
              <a:rPr lang="en-IN" dirty="0"/>
              <a:t>)</a:t>
            </a:r>
          </a:p>
          <a:p>
            <a:pPr rtl="0"/>
            <a:r>
              <a:rPr lang="en-IN" dirty="0"/>
              <a:t>        # Store the path string for later use</a:t>
            </a:r>
          </a:p>
          <a:p>
            <a:pPr rtl="0"/>
            <a:r>
              <a:rPr lang="en-IN" dirty="0"/>
              <a:t>        </a:t>
            </a:r>
            <a:r>
              <a:rPr lang="en-IN" dirty="0" err="1"/>
              <a:t>stored_path_string</a:t>
            </a:r>
            <a:r>
              <a:rPr lang="en-IN" dirty="0"/>
              <a:t> = </a:t>
            </a:r>
            <a:r>
              <a:rPr lang="en-IN" dirty="0" err="1"/>
              <a:t>path_string</a:t>
            </a:r>
            <a:endParaRPr lang="en-IN" dirty="0"/>
          </a:p>
          <a:p>
            <a:pPr rtl="0"/>
            <a:r>
              <a:rPr lang="en-IN" dirty="0"/>
              <a:t>        print(</a:t>
            </a:r>
            <a:r>
              <a:rPr lang="en-IN" dirty="0" err="1"/>
              <a:t>f</a:t>
            </a:r>
            <a:r>
              <a:rPr lang="en-IN" dirty="0" err="1">
                <a:solidFill>
                  <a:srgbClr val="B6424C"/>
                </a:solidFill>
                <a:effectLst/>
              </a:rPr>
              <a:t>"Stored</a:t>
            </a:r>
            <a:r>
              <a:rPr lang="en-IN" dirty="0">
                <a:solidFill>
                  <a:srgbClr val="B6424C"/>
                </a:solidFill>
                <a:effectLst/>
              </a:rPr>
              <a:t> path string: </a:t>
            </a:r>
            <a:r>
              <a:rPr lang="en-IN" dirty="0"/>
              <a:t>{</a:t>
            </a:r>
            <a:r>
              <a:rPr lang="en-IN" dirty="0" err="1"/>
              <a:t>stored_path_string</a:t>
            </a:r>
            <a:r>
              <a:rPr lang="en-IN" dirty="0"/>
              <a:t>}</a:t>
            </a:r>
            <a:r>
              <a:rPr lang="en-IN" dirty="0">
                <a:solidFill>
                  <a:srgbClr val="B6424C"/>
                </a:solidFill>
                <a:effectLst/>
              </a:rPr>
              <a:t>"</a:t>
            </a:r>
            <a:r>
              <a:rPr lang="en-IN" dirty="0"/>
              <a:t>)</a:t>
            </a:r>
          </a:p>
          <a:p>
            <a:pPr rtl="0"/>
            <a:r>
              <a:rPr lang="en-IN" dirty="0"/>
              <a:t>    else:</a:t>
            </a:r>
          </a:p>
          <a:p>
            <a:pPr rtl="0"/>
            <a:r>
              <a:rPr lang="en-IN" dirty="0"/>
              <a:t>        print(</a:t>
            </a:r>
            <a:r>
              <a:rPr lang="en-IN" dirty="0">
                <a:solidFill>
                  <a:srgbClr val="B6424C"/>
                </a:solidFill>
                <a:effectLst/>
              </a:rPr>
              <a:t>"No paths to attach in the response."</a:t>
            </a:r>
            <a:r>
              <a:rPr lang="en-IN" dirty="0"/>
              <a:t>)</a:t>
            </a:r>
          </a:p>
          <a:p>
            <a:pPr rtl="0"/>
            <a:endParaRPr lang="en-IN" dirty="0"/>
          </a:p>
        </p:txBody>
      </p:sp>
    </p:spTree>
    <p:extLst>
      <p:ext uri="{BB962C8B-B14F-4D97-AF65-F5344CB8AC3E}">
        <p14:creationId xmlns:p14="http://schemas.microsoft.com/office/powerpoint/2010/main" val="108257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2CDBD-0ABB-15F9-BD25-D40CA67EC00B}"/>
              </a:ext>
            </a:extLst>
          </p:cNvPr>
          <p:cNvPicPr>
            <a:picLocks noChangeAspect="1"/>
          </p:cNvPicPr>
          <p:nvPr/>
        </p:nvPicPr>
        <p:blipFill>
          <a:blip r:embed="rId2"/>
          <a:stretch>
            <a:fillRect/>
          </a:stretch>
        </p:blipFill>
        <p:spPr>
          <a:xfrm>
            <a:off x="663110" y="761728"/>
            <a:ext cx="9598489" cy="5610577"/>
          </a:xfrm>
          <a:prstGeom prst="rect">
            <a:avLst/>
          </a:prstGeom>
        </p:spPr>
      </p:pic>
    </p:spTree>
    <p:extLst>
      <p:ext uri="{BB962C8B-B14F-4D97-AF65-F5344CB8AC3E}">
        <p14:creationId xmlns:p14="http://schemas.microsoft.com/office/powerpoint/2010/main" val="133369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E92EC3-E604-2DB4-827B-AF3068C5331A}"/>
              </a:ext>
            </a:extLst>
          </p:cNvPr>
          <p:cNvSpPr txBox="1"/>
          <p:nvPr/>
        </p:nvSpPr>
        <p:spPr>
          <a:xfrm>
            <a:off x="482600" y="117693"/>
            <a:ext cx="12649200" cy="923330"/>
          </a:xfrm>
          <a:prstGeom prst="rect">
            <a:avLst/>
          </a:prstGeom>
          <a:noFill/>
        </p:spPr>
        <p:txBody>
          <a:bodyPr wrap="square">
            <a:spAutoFit/>
          </a:bodyPr>
          <a:lstStyle/>
          <a:p>
            <a:pPr rtl="0"/>
            <a:r>
              <a:rPr lang="en-IN" dirty="0"/>
              <a:t>Line 864</a:t>
            </a:r>
          </a:p>
          <a:p>
            <a:pPr rtl="0"/>
            <a:endParaRPr lang="en-IN" dirty="0"/>
          </a:p>
          <a:p>
            <a:pPr rtl="0"/>
            <a:endParaRPr lang="en-IN" dirty="0"/>
          </a:p>
        </p:txBody>
      </p:sp>
      <p:pic>
        <p:nvPicPr>
          <p:cNvPr id="6" name="Picture 5">
            <a:extLst>
              <a:ext uri="{FF2B5EF4-FFF2-40B4-BE49-F238E27FC236}">
                <a16:creationId xmlns:a16="http://schemas.microsoft.com/office/drawing/2014/main" id="{E7D68DDD-61D9-1822-9ACC-32D8580252A9}"/>
              </a:ext>
            </a:extLst>
          </p:cNvPr>
          <p:cNvPicPr>
            <a:picLocks noChangeAspect="1"/>
          </p:cNvPicPr>
          <p:nvPr/>
        </p:nvPicPr>
        <p:blipFill>
          <a:blip r:embed="rId2"/>
          <a:stretch>
            <a:fillRect/>
          </a:stretch>
        </p:blipFill>
        <p:spPr>
          <a:xfrm>
            <a:off x="971381" y="1235014"/>
            <a:ext cx="6566237" cy="2381372"/>
          </a:xfrm>
          <a:prstGeom prst="rect">
            <a:avLst/>
          </a:prstGeom>
        </p:spPr>
      </p:pic>
    </p:spTree>
    <p:extLst>
      <p:ext uri="{BB962C8B-B14F-4D97-AF65-F5344CB8AC3E}">
        <p14:creationId xmlns:p14="http://schemas.microsoft.com/office/powerpoint/2010/main" val="172486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931B5-38EB-9FF3-A673-DB383FF3C66C}"/>
              </a:ext>
            </a:extLst>
          </p:cNvPr>
          <p:cNvSpPr txBox="1"/>
          <p:nvPr/>
        </p:nvSpPr>
        <p:spPr>
          <a:xfrm>
            <a:off x="3048802" y="2692742"/>
            <a:ext cx="6097604" cy="1477328"/>
          </a:xfrm>
          <a:prstGeom prst="rect">
            <a:avLst/>
          </a:prstGeom>
          <a:noFill/>
        </p:spPr>
        <p:txBody>
          <a:bodyPr wrap="square">
            <a:spAutoFit/>
          </a:bodyPr>
          <a:lstStyle/>
          <a:p>
            <a:r>
              <a:rPr lang="en-IN" b="1" dirty="0"/>
              <a:t>Kyle has to get the data from IT team</a:t>
            </a:r>
          </a:p>
          <a:p>
            <a:endParaRPr lang="en-IN" dirty="0"/>
          </a:p>
          <a:p>
            <a:r>
              <a:rPr lang="en-IN" dirty="0"/>
              <a:t>My.fluke.com net work data is not yet received. Once received it will be put into the storage and </a:t>
            </a:r>
            <a:r>
              <a:rPr lang="en-IN" dirty="0" err="1"/>
              <a:t>retrives</a:t>
            </a:r>
            <a:endParaRPr lang="en-IN" dirty="0"/>
          </a:p>
          <a:p>
            <a:pPr marL="800100" lvl="1" indent="-342900">
              <a:buAutoNum type="arabicPeriod"/>
            </a:pPr>
            <a:r>
              <a:rPr lang="en-IN" dirty="0"/>
              <a:t>The Manuals and Articles database is not given</a:t>
            </a:r>
          </a:p>
        </p:txBody>
      </p:sp>
    </p:spTree>
    <p:extLst>
      <p:ext uri="{BB962C8B-B14F-4D97-AF65-F5344CB8AC3E}">
        <p14:creationId xmlns:p14="http://schemas.microsoft.com/office/powerpoint/2010/main" val="254908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59A8C-9032-DCA1-5D0F-309B98D6FADD}"/>
              </a:ext>
            </a:extLst>
          </p:cNvPr>
          <p:cNvSpPr txBox="1"/>
          <p:nvPr/>
        </p:nvSpPr>
        <p:spPr>
          <a:xfrm>
            <a:off x="440355" y="229830"/>
            <a:ext cx="8915399" cy="2585323"/>
          </a:xfrm>
          <a:prstGeom prst="rect">
            <a:avLst/>
          </a:prstGeom>
          <a:noFill/>
        </p:spPr>
        <p:txBody>
          <a:bodyPr wrap="square">
            <a:spAutoFit/>
          </a:bodyPr>
          <a:lstStyle/>
          <a:p>
            <a:r>
              <a:rPr lang="en-IN" b="1" u="sng" dirty="0"/>
              <a:t>12-Mar-24</a:t>
            </a:r>
          </a:p>
          <a:p>
            <a:endParaRPr lang="en-IN" dirty="0"/>
          </a:p>
          <a:p>
            <a:endParaRPr lang="en-IN" dirty="0"/>
          </a:p>
          <a:p>
            <a:r>
              <a:rPr lang="en-IN" dirty="0"/>
              <a:t>We have configured in the App service.</a:t>
            </a:r>
          </a:p>
          <a:p>
            <a:endParaRPr lang="en-IN" dirty="0"/>
          </a:p>
          <a:p>
            <a:r>
              <a:rPr lang="en-IN" dirty="0"/>
              <a:t>Figuring out how the token is to be provided </a:t>
            </a:r>
            <a:r>
              <a:rPr lang="en-IN" dirty="0" err="1"/>
              <a:t>streamlit</a:t>
            </a:r>
            <a:r>
              <a:rPr lang="en-IN" dirty="0"/>
              <a:t> to allow the user to upload a file.</a:t>
            </a:r>
          </a:p>
          <a:p>
            <a:r>
              <a:rPr lang="en-IN" dirty="0"/>
              <a:t>Currently we are getting this error</a:t>
            </a:r>
          </a:p>
          <a:p>
            <a:endParaRPr lang="en-IN" dirty="0"/>
          </a:p>
          <a:p>
            <a:r>
              <a:rPr lang="en-IN" dirty="0"/>
              <a:t>Raja and team has implemented this in Flask, where as our application is in </a:t>
            </a:r>
            <a:r>
              <a:rPr lang="en-IN" dirty="0" err="1"/>
              <a:t>Streamlit</a:t>
            </a:r>
            <a:endParaRPr lang="en-IN" dirty="0"/>
          </a:p>
        </p:txBody>
      </p:sp>
      <p:pic>
        <p:nvPicPr>
          <p:cNvPr id="4" name="Picture 3">
            <a:extLst>
              <a:ext uri="{FF2B5EF4-FFF2-40B4-BE49-F238E27FC236}">
                <a16:creationId xmlns:a16="http://schemas.microsoft.com/office/drawing/2014/main" id="{DA1C521D-7BC7-FE03-3302-D5C8D4A19506}"/>
              </a:ext>
            </a:extLst>
          </p:cNvPr>
          <p:cNvPicPr>
            <a:picLocks noChangeAspect="1"/>
          </p:cNvPicPr>
          <p:nvPr/>
        </p:nvPicPr>
        <p:blipFill>
          <a:blip r:embed="rId2"/>
          <a:stretch>
            <a:fillRect/>
          </a:stretch>
        </p:blipFill>
        <p:spPr>
          <a:xfrm>
            <a:off x="440355" y="3020976"/>
            <a:ext cx="7459116" cy="1543265"/>
          </a:xfrm>
          <a:prstGeom prst="rect">
            <a:avLst/>
          </a:prstGeom>
        </p:spPr>
      </p:pic>
      <p:pic>
        <p:nvPicPr>
          <p:cNvPr id="6" name="Picture 5">
            <a:extLst>
              <a:ext uri="{FF2B5EF4-FFF2-40B4-BE49-F238E27FC236}">
                <a16:creationId xmlns:a16="http://schemas.microsoft.com/office/drawing/2014/main" id="{4212602F-EB71-BA76-97CC-AFF248DA5C98}"/>
              </a:ext>
            </a:extLst>
          </p:cNvPr>
          <p:cNvPicPr>
            <a:picLocks noChangeAspect="1"/>
          </p:cNvPicPr>
          <p:nvPr/>
        </p:nvPicPr>
        <p:blipFill>
          <a:blip r:embed="rId3"/>
          <a:stretch>
            <a:fillRect/>
          </a:stretch>
        </p:blipFill>
        <p:spPr>
          <a:xfrm>
            <a:off x="289766" y="4564241"/>
            <a:ext cx="5040223" cy="1858105"/>
          </a:xfrm>
          <a:prstGeom prst="rect">
            <a:avLst/>
          </a:prstGeom>
        </p:spPr>
      </p:pic>
    </p:spTree>
    <p:extLst>
      <p:ext uri="{BB962C8B-B14F-4D97-AF65-F5344CB8AC3E}">
        <p14:creationId xmlns:p14="http://schemas.microsoft.com/office/powerpoint/2010/main" val="1759607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69BE99F-FAE8-4688-2119-CCF76EDF2E31}"/>
              </a:ext>
            </a:extLst>
          </p:cNvPr>
          <p:cNvGraphicFramePr>
            <a:graphicFrameLocks noGrp="1"/>
          </p:cNvGraphicFramePr>
          <p:nvPr>
            <p:extLst>
              <p:ext uri="{D42A27DB-BD31-4B8C-83A1-F6EECF244321}">
                <p14:modId xmlns:p14="http://schemas.microsoft.com/office/powerpoint/2010/main" val="1681228284"/>
              </p:ext>
            </p:extLst>
          </p:nvPr>
        </p:nvGraphicFramePr>
        <p:xfrm>
          <a:off x="469232" y="3942555"/>
          <a:ext cx="10515600" cy="941986"/>
        </p:xfrm>
        <a:graphic>
          <a:graphicData uri="http://schemas.openxmlformats.org/drawingml/2006/table">
            <a:tbl>
              <a:tblPr/>
              <a:tblGrid>
                <a:gridCol w="2078867">
                  <a:extLst>
                    <a:ext uri="{9D8B030D-6E8A-4147-A177-3AD203B41FA5}">
                      <a16:colId xmlns:a16="http://schemas.microsoft.com/office/drawing/2014/main" val="1971911613"/>
                    </a:ext>
                  </a:extLst>
                </a:gridCol>
                <a:gridCol w="3897875">
                  <a:extLst>
                    <a:ext uri="{9D8B030D-6E8A-4147-A177-3AD203B41FA5}">
                      <a16:colId xmlns:a16="http://schemas.microsoft.com/office/drawing/2014/main" val="794328151"/>
                    </a:ext>
                  </a:extLst>
                </a:gridCol>
                <a:gridCol w="2563935">
                  <a:extLst>
                    <a:ext uri="{9D8B030D-6E8A-4147-A177-3AD203B41FA5}">
                      <a16:colId xmlns:a16="http://schemas.microsoft.com/office/drawing/2014/main" val="1813079510"/>
                    </a:ext>
                  </a:extLst>
                </a:gridCol>
                <a:gridCol w="1974923">
                  <a:extLst>
                    <a:ext uri="{9D8B030D-6E8A-4147-A177-3AD203B41FA5}">
                      <a16:colId xmlns:a16="http://schemas.microsoft.com/office/drawing/2014/main" val="3239159123"/>
                    </a:ext>
                  </a:extLst>
                </a:gridCol>
              </a:tblGrid>
              <a:tr h="941986">
                <a:tc>
                  <a:txBody>
                    <a:bodyPr/>
                    <a:lstStyle/>
                    <a:p>
                      <a:pPr algn="l" fontAlgn="ctr"/>
                      <a:r>
                        <a:rPr lang="en-IN" sz="800" b="0" i="0" u="none" strike="noStrike" dirty="0">
                          <a:solidFill>
                            <a:srgbClr val="000000"/>
                          </a:solidFill>
                          <a:effectLst/>
                          <a:latin typeface="Arial" panose="020B0604020202020204" pitchFamily="34" charset="0"/>
                        </a:rPr>
                        <a:t>How do I register my Fluke device?</a:t>
                      </a:r>
                    </a:p>
                  </a:txBody>
                  <a:tcPr marL="4331" marR="4331" marT="4331" marB="31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800" b="0" i="0" u="none" strike="noStrike" dirty="0">
                          <a:solidFill>
                            <a:srgbClr val="000000"/>
                          </a:solidFill>
                          <a:effectLst/>
                          <a:latin typeface="Arial" panose="020B0604020202020204" pitchFamily="34" charset="0"/>
                        </a:rPr>
                        <a:t>To register your Fluke device, you can visit the Fluke website at </a:t>
                      </a:r>
                      <a:r>
                        <a:rPr lang="en-IN" sz="800" b="0" i="0" u="none" strike="noStrike" dirty="0">
                          <a:solidFill>
                            <a:srgbClr val="094C8A"/>
                          </a:solidFill>
                          <a:effectLst/>
                          <a:latin typeface="Roboto" panose="02000000000000000000" pitchFamily="2" charset="0"/>
                        </a:rPr>
                        <a:t>www.fluke.com</a:t>
                      </a:r>
                      <a:r>
                        <a:rPr lang="en-IN" sz="800" b="0" i="0" u="none" strike="noStrike" dirty="0">
                          <a:solidFill>
                            <a:srgbClr val="257953"/>
                          </a:solidFill>
                          <a:effectLst/>
                          <a:latin typeface="Roboto" panose="02000000000000000000" pitchFamily="2" charset="0"/>
                        </a:rPr>
                        <a:t> and go to the registration page. Alternatively, you can directly visit </a:t>
                      </a:r>
                      <a:r>
                        <a:rPr lang="en-IN" sz="800" b="0" i="0" u="none" strike="noStrike" dirty="0">
                          <a:solidFill>
                            <a:srgbClr val="094C8A"/>
                          </a:solidFill>
                          <a:effectLst/>
                          <a:latin typeface="Roboto" panose="02000000000000000000" pitchFamily="2" charset="0"/>
                        </a:rPr>
                        <a:t>http://register.fluke.com</a:t>
                      </a:r>
                      <a:r>
                        <a:rPr lang="en-IN" sz="800" b="0" i="0" u="none" strike="noStrike" dirty="0">
                          <a:solidFill>
                            <a:srgbClr val="257953"/>
                          </a:solidFill>
                          <a:effectLst/>
                          <a:latin typeface="Roboto" panose="02000000000000000000" pitchFamily="2" charset="0"/>
                        </a:rPr>
                        <a:t> to register your product.</a:t>
                      </a:r>
                      <a:endParaRPr lang="en-IN" sz="800" b="0" i="0" u="none" strike="noStrike" dirty="0">
                        <a:solidFill>
                          <a:srgbClr val="000000"/>
                        </a:solidFill>
                        <a:effectLst/>
                        <a:latin typeface="Arial" panose="020B0604020202020204" pitchFamily="34" charset="0"/>
                      </a:endParaRPr>
                    </a:p>
                  </a:txBody>
                  <a:tcPr marL="4331" marR="4331" marT="4331" marB="3118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800" b="0" i="0" u="none" strike="noStrike" dirty="0">
                          <a:solidFill>
                            <a:srgbClr val="000000"/>
                          </a:solidFill>
                          <a:effectLst/>
                          <a:latin typeface="Arial" panose="020B0604020202020204" pitchFamily="34" charset="0"/>
                        </a:rPr>
                        <a:t>direct to my.fluke.com portal</a:t>
                      </a:r>
                    </a:p>
                  </a:txBody>
                  <a:tcPr marL="4331" marR="4331" marT="4331" marB="3118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800" b="0" i="0" u="none" strike="noStrike" dirty="0">
                          <a:solidFill>
                            <a:srgbClr val="000000"/>
                          </a:solidFill>
                          <a:effectLst/>
                          <a:latin typeface="Arial" panose="020B0604020202020204" pitchFamily="34" charset="0"/>
                        </a:rPr>
                        <a:t>No, but migration has not happened from Salesforce to Dynamics, ETA Jan/Feb 2024</a:t>
                      </a:r>
                    </a:p>
                  </a:txBody>
                  <a:tcPr marL="4331" marR="4331" marT="4331" marB="3118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1148287"/>
                  </a:ext>
                </a:extLst>
              </a:tr>
            </a:tbl>
          </a:graphicData>
        </a:graphic>
      </p:graphicFrame>
      <p:graphicFrame>
        <p:nvGraphicFramePr>
          <p:cNvPr id="7" name="Table 6">
            <a:extLst>
              <a:ext uri="{FF2B5EF4-FFF2-40B4-BE49-F238E27FC236}">
                <a16:creationId xmlns:a16="http://schemas.microsoft.com/office/drawing/2014/main" id="{B6069340-0E6A-5ADC-E68D-9B428F995ADB}"/>
              </a:ext>
            </a:extLst>
          </p:cNvPr>
          <p:cNvGraphicFramePr>
            <a:graphicFrameLocks noGrp="1"/>
          </p:cNvGraphicFramePr>
          <p:nvPr>
            <p:extLst>
              <p:ext uri="{D42A27DB-BD31-4B8C-83A1-F6EECF244321}">
                <p14:modId xmlns:p14="http://schemas.microsoft.com/office/powerpoint/2010/main" val="4170849972"/>
              </p:ext>
            </p:extLst>
          </p:nvPr>
        </p:nvGraphicFramePr>
        <p:xfrm>
          <a:off x="469232" y="1317744"/>
          <a:ext cx="10515600" cy="1895475"/>
        </p:xfrm>
        <a:graphic>
          <a:graphicData uri="http://schemas.openxmlformats.org/drawingml/2006/table">
            <a:tbl>
              <a:tblPr/>
              <a:tblGrid>
                <a:gridCol w="3657600">
                  <a:extLst>
                    <a:ext uri="{9D8B030D-6E8A-4147-A177-3AD203B41FA5}">
                      <a16:colId xmlns:a16="http://schemas.microsoft.com/office/drawing/2014/main" val="1940118017"/>
                    </a:ext>
                  </a:extLst>
                </a:gridCol>
                <a:gridCol w="6858000">
                  <a:extLst>
                    <a:ext uri="{9D8B030D-6E8A-4147-A177-3AD203B41FA5}">
                      <a16:colId xmlns:a16="http://schemas.microsoft.com/office/drawing/2014/main" val="1237741816"/>
                    </a:ext>
                  </a:extLst>
                </a:gridCol>
              </a:tblGrid>
              <a:tr h="1895475">
                <a:tc>
                  <a:txBody>
                    <a:bodyPr/>
                    <a:lstStyle/>
                    <a:p>
                      <a:pPr algn="l" fontAlgn="ctr"/>
                      <a:r>
                        <a:rPr lang="en-IN" sz="1100" b="0" i="0" u="none" strike="noStrike" dirty="0">
                          <a:solidFill>
                            <a:srgbClr val="000000"/>
                          </a:solidFill>
                          <a:effectLst/>
                          <a:latin typeface="Calibri" panose="020F0502020204030204" pitchFamily="34" charset="0"/>
                        </a:rPr>
                        <a:t>What is the part number for a PPC4 display?</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100" b="0" i="0" u="none" strike="noStrike" dirty="0">
                          <a:solidFill>
                            <a:srgbClr val="000000"/>
                          </a:solidFill>
                          <a:effectLst/>
                          <a:latin typeface="Calibri" panose="020F0502020204030204" pitchFamily="34" charset="0"/>
                        </a:rPr>
                        <a:t>The part number for a PPC4 display is 3305331 (U04758-01). You can find more information about the PPC4 display in the document "Decal, front panel and range label info PPC4, PPC4E, KAC 20130418" at the following URL: Decal, front panel and range label info PPC4, PPC4E, KAC 20130418</a:t>
                      </a:r>
                    </a:p>
                    <a:p>
                      <a:pPr algn="l" fontAlgn="ctr"/>
                      <a:endParaRPr lang="en-IN" sz="1100" b="0" i="0" u="none" strike="noStrike" dirty="0">
                        <a:solidFill>
                          <a:srgbClr val="000000"/>
                        </a:solidFill>
                        <a:effectLst/>
                        <a:latin typeface="Calibri" panose="020F0502020204030204" pitchFamily="34" charset="0"/>
                      </a:endParaRPr>
                    </a:p>
                    <a:p>
                      <a:pPr algn="l" fontAlgn="ctr"/>
                      <a:r>
                        <a:rPr lang="en-IN" sz="1100" b="1" i="0" u="none" strike="noStrike" dirty="0">
                          <a:solidFill>
                            <a:srgbClr val="FF0000"/>
                          </a:solidFill>
                          <a:effectLst/>
                          <a:latin typeface="Calibri" panose="020F0502020204030204" pitchFamily="34" charset="0"/>
                        </a:rPr>
                        <a:t>Sometimes the BOT is not giving the answer</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66519184"/>
                  </a:ext>
                </a:extLst>
              </a:tr>
            </a:tbl>
          </a:graphicData>
        </a:graphic>
      </p:graphicFrame>
    </p:spTree>
    <p:extLst>
      <p:ext uri="{BB962C8B-B14F-4D97-AF65-F5344CB8AC3E}">
        <p14:creationId xmlns:p14="http://schemas.microsoft.com/office/powerpoint/2010/main" val="195992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95A3EB2-E760-D7FB-C3FA-B8068CC5F24A}"/>
              </a:ext>
            </a:extLst>
          </p:cNvPr>
          <p:cNvGraphicFramePr>
            <a:graphicFrameLocks noGrp="1"/>
          </p:cNvGraphicFramePr>
          <p:nvPr>
            <p:extLst>
              <p:ext uri="{D42A27DB-BD31-4B8C-83A1-F6EECF244321}">
                <p14:modId xmlns:p14="http://schemas.microsoft.com/office/powerpoint/2010/main" val="1836164109"/>
              </p:ext>
            </p:extLst>
          </p:nvPr>
        </p:nvGraphicFramePr>
        <p:xfrm>
          <a:off x="825500" y="843280"/>
          <a:ext cx="10807700" cy="2566670"/>
        </p:xfrm>
        <a:graphic>
          <a:graphicData uri="http://schemas.openxmlformats.org/drawingml/2006/table">
            <a:tbl>
              <a:tblPr/>
              <a:tblGrid>
                <a:gridCol w="3759200">
                  <a:extLst>
                    <a:ext uri="{9D8B030D-6E8A-4147-A177-3AD203B41FA5}">
                      <a16:colId xmlns:a16="http://schemas.microsoft.com/office/drawing/2014/main" val="3077389391"/>
                    </a:ext>
                  </a:extLst>
                </a:gridCol>
                <a:gridCol w="7048500">
                  <a:extLst>
                    <a:ext uri="{9D8B030D-6E8A-4147-A177-3AD203B41FA5}">
                      <a16:colId xmlns:a16="http://schemas.microsoft.com/office/drawing/2014/main" val="2401009116"/>
                    </a:ext>
                  </a:extLst>
                </a:gridCol>
              </a:tblGrid>
              <a:tr h="1743075">
                <a:tc>
                  <a:txBody>
                    <a:bodyPr/>
                    <a:lstStyle/>
                    <a:p>
                      <a:pPr algn="l" fontAlgn="ctr"/>
                      <a:r>
                        <a:rPr lang="en-IN" sz="1100" b="0" i="0" u="none" strike="noStrike" dirty="0">
                          <a:solidFill>
                            <a:srgbClr val="000000"/>
                          </a:solidFill>
                          <a:effectLst/>
                          <a:latin typeface="Calibri" panose="020F0502020204030204" pitchFamily="34" charset="0"/>
                        </a:rPr>
                        <a:t>what is "AMH memory failure"?</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100" b="0" i="0" u="none" strike="noStrike" dirty="0">
                          <a:solidFill>
                            <a:srgbClr val="000000"/>
                          </a:solidFill>
                          <a:effectLst/>
                          <a:latin typeface="Calibri" panose="020F0502020204030204" pitchFamily="34" charset="0"/>
                        </a:rPr>
                        <a:t>"AMH memory failure" refers to a specific error or fault related to the memory of the AMH (Automated Mass Handler) device. It indicates that there is a problem with the mass memory or non-volatile memory of the AMH. This error can occur when the memory is corrupted or experiencing a failure. URL: Manual AMH integrated power-COM cable, sleeve valve, 3-8 fittings 3509389</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URL: Manual AMH integrated power-COM cable, sleeve valve, 3-8 fittings, 3m tubing</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URL: Manual AMH integrated power-COM cable, sleeve valve, 3-8 fittings, 3m tubing B</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URL: Manual AMH integrated power-com cable 3509389</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URL: Manual AMH 20xx</a:t>
                      </a:r>
                    </a:p>
                    <a:p>
                      <a:pPr algn="l" fontAlgn="ctr"/>
                      <a:endParaRPr lang="en-IN" sz="1100" b="0"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IN" sz="1100" b="1" i="0" u="none" strike="noStrike" dirty="0">
                          <a:solidFill>
                            <a:srgbClr val="FF0000"/>
                          </a:solidFill>
                          <a:effectLst/>
                          <a:latin typeface="Calibri" panose="020F0502020204030204" pitchFamily="34" charset="0"/>
                        </a:rPr>
                        <a:t>Sometimes the BOT is not giving the answer</a:t>
                      </a:r>
                    </a:p>
                    <a:p>
                      <a:pPr algn="l" fontAlgn="ctr"/>
                      <a:endParaRPr lang="en-IN" sz="1100" b="0" i="0" u="none" strike="noStrike" dirty="0">
                        <a:solidFill>
                          <a:srgbClr val="000000"/>
                        </a:solidFill>
                        <a:effectLst/>
                        <a:latin typeface="Calibri" panose="020F050202020403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17874788"/>
                  </a:ext>
                </a:extLst>
              </a:tr>
            </a:tbl>
          </a:graphicData>
        </a:graphic>
      </p:graphicFrame>
      <p:graphicFrame>
        <p:nvGraphicFramePr>
          <p:cNvPr id="5" name="Table 4">
            <a:extLst>
              <a:ext uri="{FF2B5EF4-FFF2-40B4-BE49-F238E27FC236}">
                <a16:creationId xmlns:a16="http://schemas.microsoft.com/office/drawing/2014/main" id="{89634857-5FB4-3C2C-647C-4BDA21E3310C}"/>
              </a:ext>
            </a:extLst>
          </p:cNvPr>
          <p:cNvGraphicFramePr>
            <a:graphicFrameLocks noGrp="1"/>
          </p:cNvGraphicFramePr>
          <p:nvPr>
            <p:extLst>
              <p:ext uri="{D42A27DB-BD31-4B8C-83A1-F6EECF244321}">
                <p14:modId xmlns:p14="http://schemas.microsoft.com/office/powerpoint/2010/main" val="1540466742"/>
              </p:ext>
            </p:extLst>
          </p:nvPr>
        </p:nvGraphicFramePr>
        <p:xfrm>
          <a:off x="825500" y="4048919"/>
          <a:ext cx="10807700" cy="1393190"/>
        </p:xfrm>
        <a:graphic>
          <a:graphicData uri="http://schemas.openxmlformats.org/drawingml/2006/table">
            <a:tbl>
              <a:tblPr/>
              <a:tblGrid>
                <a:gridCol w="3759200">
                  <a:extLst>
                    <a:ext uri="{9D8B030D-6E8A-4147-A177-3AD203B41FA5}">
                      <a16:colId xmlns:a16="http://schemas.microsoft.com/office/drawing/2014/main" val="198364312"/>
                    </a:ext>
                  </a:extLst>
                </a:gridCol>
                <a:gridCol w="7048500">
                  <a:extLst>
                    <a:ext uri="{9D8B030D-6E8A-4147-A177-3AD203B41FA5}">
                      <a16:colId xmlns:a16="http://schemas.microsoft.com/office/drawing/2014/main" val="4259476162"/>
                    </a:ext>
                  </a:extLst>
                </a:gridCol>
              </a:tblGrid>
              <a:tr h="1352550">
                <a:tc>
                  <a:txBody>
                    <a:bodyPr/>
                    <a:lstStyle/>
                    <a:p>
                      <a:pPr algn="l" fontAlgn="ctr"/>
                      <a:r>
                        <a:rPr lang="en-IN" sz="1100" b="0" i="0" u="none" strike="noStrike" dirty="0">
                          <a:solidFill>
                            <a:srgbClr val="000000"/>
                          </a:solidFill>
                          <a:effectLst/>
                          <a:latin typeface="Calibri" panose="020F0502020204030204" pitchFamily="34" charset="0"/>
                        </a:rPr>
                        <a:t>What is the part number for an 8270A manifold?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100" b="0" i="0" u="none" strike="noStrike" dirty="0">
                          <a:solidFill>
                            <a:srgbClr val="000000"/>
                          </a:solidFill>
                          <a:effectLst/>
                          <a:latin typeface="Calibri" panose="020F0502020204030204" pitchFamily="34" charset="0"/>
                        </a:rPr>
                        <a:t>The part number for an 8270A manifold is MNFLD-8270-NPT, MNFLD-8270-BSP, or MNFLD-8270-SAE, depending on the type of manifold (NPT, BSP, or SAE). URL: Manual 6270A Service 2018-05 marked up, 8270A-8370A notes also CONTENT: 8270A (not for 6270A) Replacement Manifold Kits are available that include the manifold, 2 guide bushings PN 4404143 and 5 </a:t>
                      </a:r>
                      <a:r>
                        <a:rPr lang="en-IN" sz="1100" b="0" i="0" u="none" strike="noStrike" dirty="0" err="1">
                          <a:solidFill>
                            <a:srgbClr val="000000"/>
                          </a:solidFill>
                          <a:effectLst/>
                          <a:latin typeface="Calibri" panose="020F0502020204030204" pitchFamily="34" charset="0"/>
                        </a:rPr>
                        <a:t>o-rings</a:t>
                      </a:r>
                      <a:r>
                        <a:rPr lang="en-IN" sz="1100" b="0" i="0" u="none" strike="noStrike" dirty="0">
                          <a:solidFill>
                            <a:srgbClr val="000000"/>
                          </a:solidFill>
                          <a:effectLst/>
                          <a:latin typeface="Calibri" panose="020F0502020204030204" pitchFamily="34" charset="0"/>
                        </a:rPr>
                        <a:t> PN 1785485.5032803 MNFLD-8270-NPT,REPLACEMENT MANIFOLD, 8270A, NPT 5032815 MNFLD-8270-BSP,REPLACEMENT MANIFOLD, 8270A, BSP 5032826 MNFLD-8270-SAE,REPLACEMENT MANIFOLD, 8270A, SAE</a:t>
                      </a:r>
                    </a:p>
                    <a:p>
                      <a:pPr algn="l" fontAlgn="ctr"/>
                      <a:endParaRPr lang="en-IN" sz="1100" b="0"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IN" sz="1100" b="1" i="0" u="none" strike="noStrike" dirty="0">
                          <a:solidFill>
                            <a:srgbClr val="FF0000"/>
                          </a:solidFill>
                          <a:effectLst/>
                          <a:latin typeface="Calibri" panose="020F0502020204030204" pitchFamily="34" charset="0"/>
                        </a:rPr>
                        <a:t>Sometimes the BOT is not giving the answer</a:t>
                      </a:r>
                    </a:p>
                    <a:p>
                      <a:pPr algn="l" fontAlgn="ctr"/>
                      <a:endParaRPr lang="en-IN" sz="1100" b="0" i="0" u="none" strike="noStrike" dirty="0">
                        <a:solidFill>
                          <a:srgbClr val="000000"/>
                        </a:solidFill>
                        <a:effectLst/>
                        <a:latin typeface="Calibri" panose="020F050202020403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6272764"/>
                  </a:ext>
                </a:extLst>
              </a:tr>
            </a:tbl>
          </a:graphicData>
        </a:graphic>
      </p:graphicFrame>
    </p:spTree>
    <p:extLst>
      <p:ext uri="{BB962C8B-B14F-4D97-AF65-F5344CB8AC3E}">
        <p14:creationId xmlns:p14="http://schemas.microsoft.com/office/powerpoint/2010/main" val="422556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3053FED-C4BE-49A5-B229-193CB924C8AF}"/>
              </a:ext>
            </a:extLst>
          </p:cNvPr>
          <p:cNvGraphicFramePr>
            <a:graphicFrameLocks noGrp="1"/>
          </p:cNvGraphicFramePr>
          <p:nvPr>
            <p:extLst>
              <p:ext uri="{D42A27DB-BD31-4B8C-83A1-F6EECF244321}">
                <p14:modId xmlns:p14="http://schemas.microsoft.com/office/powerpoint/2010/main" val="4146745650"/>
              </p:ext>
            </p:extLst>
          </p:nvPr>
        </p:nvGraphicFramePr>
        <p:xfrm>
          <a:off x="444500" y="367506"/>
          <a:ext cx="10883900" cy="1896110"/>
        </p:xfrm>
        <a:graphic>
          <a:graphicData uri="http://schemas.openxmlformats.org/drawingml/2006/table">
            <a:tbl>
              <a:tblPr/>
              <a:tblGrid>
                <a:gridCol w="3785704">
                  <a:extLst>
                    <a:ext uri="{9D8B030D-6E8A-4147-A177-3AD203B41FA5}">
                      <a16:colId xmlns:a16="http://schemas.microsoft.com/office/drawing/2014/main" val="273402542"/>
                    </a:ext>
                  </a:extLst>
                </a:gridCol>
                <a:gridCol w="7098196">
                  <a:extLst>
                    <a:ext uri="{9D8B030D-6E8A-4147-A177-3AD203B41FA5}">
                      <a16:colId xmlns:a16="http://schemas.microsoft.com/office/drawing/2014/main" val="1229919619"/>
                    </a:ext>
                  </a:extLst>
                </a:gridCol>
              </a:tblGrid>
              <a:tr h="1766094">
                <a:tc>
                  <a:txBody>
                    <a:bodyPr/>
                    <a:lstStyle/>
                    <a:p>
                      <a:pPr algn="l" fontAlgn="ct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what is a part number for replacement 6270A manifold?</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or</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What is the part number for a 6270A manifold?</a:t>
                      </a:r>
                      <a:br>
                        <a:rPr lang="en-IN" sz="1100" b="0" i="0" u="none" strike="noStrike" dirty="0">
                          <a:solidFill>
                            <a:srgbClr val="000000"/>
                          </a:solidFill>
                          <a:effectLst/>
                          <a:latin typeface="Calibri" panose="020F0502020204030204" pitchFamily="34" charset="0"/>
                        </a:rPr>
                      </a:br>
                      <a:endParaRPr lang="en-IN" sz="1100" b="0" i="0" u="none" strike="noStrike" dirty="0">
                        <a:solidFill>
                          <a:srgbClr val="000000"/>
                        </a:solidFill>
                        <a:effectLst/>
                        <a:latin typeface="Calibri" panose="020F050202020403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IN" sz="1100" b="0" i="0" u="none" strike="noStrike" dirty="0">
                          <a:solidFill>
                            <a:srgbClr val="000000"/>
                          </a:solidFill>
                          <a:effectLst/>
                          <a:latin typeface="Calibri" panose="020F0502020204030204" pitchFamily="34" charset="0"/>
                        </a:rPr>
                        <a:t>The part number for the replacement manifold for the 6270A pressure controller/calibrator is:</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MNFLD-8270-NPT for NPT manifold</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MNFLD-8270-BSP for BSP manifold</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MNFLD-8270-SAE for SAE manifold</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For more information on the replacement manifold for the 6270A, you can visit the following URL:</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[Manual 6270A Service 2018-05 marked up](URL: Manual 6270A Service 2018-05 marked up)</a:t>
                      </a:r>
                    </a:p>
                    <a:p>
                      <a:pPr algn="l" fontAlgn="ctr"/>
                      <a:endParaRPr lang="en-IN" sz="1100" b="0"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IN" sz="1100" b="1" i="0" u="none" strike="noStrike" dirty="0">
                          <a:solidFill>
                            <a:srgbClr val="FF0000"/>
                          </a:solidFill>
                          <a:effectLst/>
                          <a:latin typeface="Calibri" panose="020F0502020204030204" pitchFamily="34" charset="0"/>
                        </a:rPr>
                        <a:t>Sometimes the BOT is not giving the answer</a:t>
                      </a:r>
                    </a:p>
                    <a:p>
                      <a:pPr algn="l" fontAlgn="ctr"/>
                      <a:endParaRPr lang="en-IN" sz="1100" b="0" i="0" u="none" strike="noStrike" dirty="0">
                        <a:solidFill>
                          <a:srgbClr val="000000"/>
                        </a:solidFill>
                        <a:effectLst/>
                        <a:latin typeface="Calibri" panose="020F050202020403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11788698"/>
                  </a:ext>
                </a:extLst>
              </a:tr>
            </a:tbl>
          </a:graphicData>
        </a:graphic>
      </p:graphicFrame>
      <p:graphicFrame>
        <p:nvGraphicFramePr>
          <p:cNvPr id="3" name="Table 2">
            <a:extLst>
              <a:ext uri="{FF2B5EF4-FFF2-40B4-BE49-F238E27FC236}">
                <a16:creationId xmlns:a16="http://schemas.microsoft.com/office/drawing/2014/main" id="{B5CDF7AD-3FBB-A396-89AE-602C2650A8D6}"/>
              </a:ext>
            </a:extLst>
          </p:cNvPr>
          <p:cNvGraphicFramePr>
            <a:graphicFrameLocks noGrp="1"/>
          </p:cNvGraphicFramePr>
          <p:nvPr>
            <p:extLst>
              <p:ext uri="{D42A27DB-BD31-4B8C-83A1-F6EECF244321}">
                <p14:modId xmlns:p14="http://schemas.microsoft.com/office/powerpoint/2010/main" val="4272362651"/>
              </p:ext>
            </p:extLst>
          </p:nvPr>
        </p:nvGraphicFramePr>
        <p:xfrm>
          <a:off x="444500" y="2770665"/>
          <a:ext cx="10883900" cy="2791935"/>
        </p:xfrm>
        <a:graphic>
          <a:graphicData uri="http://schemas.openxmlformats.org/drawingml/2006/table">
            <a:tbl>
              <a:tblPr/>
              <a:tblGrid>
                <a:gridCol w="3785705">
                  <a:extLst>
                    <a:ext uri="{9D8B030D-6E8A-4147-A177-3AD203B41FA5}">
                      <a16:colId xmlns:a16="http://schemas.microsoft.com/office/drawing/2014/main" val="3763987225"/>
                    </a:ext>
                  </a:extLst>
                </a:gridCol>
                <a:gridCol w="7098195">
                  <a:extLst>
                    <a:ext uri="{9D8B030D-6E8A-4147-A177-3AD203B41FA5}">
                      <a16:colId xmlns:a16="http://schemas.microsoft.com/office/drawing/2014/main" val="2939985854"/>
                    </a:ext>
                  </a:extLst>
                </a:gridCol>
              </a:tblGrid>
              <a:tr h="2791935">
                <a:tc>
                  <a:txBody>
                    <a:bodyPr/>
                    <a:lstStyle/>
                    <a:p>
                      <a:pPr algn="l" fontAlgn="ctr"/>
                      <a:r>
                        <a:rPr lang="en-IN" sz="1100" b="0" i="0" u="none" strike="noStrike" dirty="0">
                          <a:solidFill>
                            <a:srgbClr val="000000"/>
                          </a:solidFill>
                          <a:effectLst/>
                          <a:latin typeface="Calibri" panose="020F0502020204030204" pitchFamily="34" charset="0"/>
                        </a:rPr>
                        <a:t>what adapters are available for deadweight testers?</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a:solidFill>
                            <a:srgbClr val="000000"/>
                          </a:solidFill>
                          <a:effectLst/>
                          <a:latin typeface="Calibri" panose="020F0502020204030204" pitchFamily="34" charset="0"/>
                        </a:rPr>
                        <a:t>There are various adapters available for deadweight testers. The Fluke Calibration deadweight testers come with adaptors for various sizes and types, including 1/8, 1/4, 3/8, and 1/2 NPT and BSP, as well as M20 and M14 metric adaptors. These adapters allow for the test port connection to be adaptable to multiple types of pressure devices. You can find more information about the adapters and other accessories on the Fluke Calibration website: </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 P5500 Adapters, Separators and Dirt/Moisture Traps: &lt;a </a:t>
                      </a:r>
                      <a:r>
                        <a:rPr lang="en-IN" sz="1100" b="0" i="0" u="none" strike="noStrike" dirty="0" err="1">
                          <a:solidFill>
                            <a:srgbClr val="000000"/>
                          </a:solidFill>
                          <a:effectLst/>
                          <a:latin typeface="Calibri" panose="020F0502020204030204" pitchFamily="34" charset="0"/>
                        </a:rPr>
                        <a:t>href</a:t>
                      </a:r>
                      <a:r>
                        <a:rPr lang="en-IN" sz="1100" b="0" i="0" u="none" strike="noStrike" dirty="0">
                          <a:solidFill>
                            <a:srgbClr val="000000"/>
                          </a:solidFill>
                          <a:effectLst/>
                          <a:latin typeface="Calibri" panose="020F0502020204030204" pitchFamily="34" charset="0"/>
                        </a:rPr>
                        <a:t>="https://us.flukecal.com/products/pressure-calibration/deadweight-testers/p5500-adapters-separators-and-dirt-moisture-traps"&gt;https://us.flukecal.com/products/pressure-calibration/deadweight-testers/p5500-adapters-separators-and-dirt-moisture-traps&lt;/a&gt;</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 Deadweight Tester Accessories: &lt;a </a:t>
                      </a:r>
                      <a:r>
                        <a:rPr lang="en-IN" sz="1100" b="0" i="0" u="none" strike="noStrike" dirty="0" err="1">
                          <a:solidFill>
                            <a:srgbClr val="000000"/>
                          </a:solidFill>
                          <a:effectLst/>
                          <a:latin typeface="Calibri" panose="020F0502020204030204" pitchFamily="34" charset="0"/>
                        </a:rPr>
                        <a:t>href</a:t>
                      </a:r>
                      <a:r>
                        <a:rPr lang="en-IN" sz="1100" b="0" i="0" u="none" strike="noStrike" dirty="0">
                          <a:solidFill>
                            <a:srgbClr val="000000"/>
                          </a:solidFill>
                          <a:effectLst/>
                          <a:latin typeface="Calibri" panose="020F0502020204030204" pitchFamily="34" charset="0"/>
                        </a:rPr>
                        <a:t>="https://us.flukecal.com/products/pressure-calibration/deadweight-testers/p5500-adapters-separators-and-dirt-moisture-traps"&gt;https://us.flukecal.com/products/pressure-calibration/deadweight-testers/p5500-adapters-separators-and-dirt-moisture-traps&lt;/a&gt;</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Please note that the specific adapters available may vary depending on the model of the deadweight tester.</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0690647"/>
                  </a:ext>
                </a:extLst>
              </a:tr>
            </a:tbl>
          </a:graphicData>
        </a:graphic>
      </p:graphicFrame>
    </p:spTree>
    <p:extLst>
      <p:ext uri="{BB962C8B-B14F-4D97-AF65-F5344CB8AC3E}">
        <p14:creationId xmlns:p14="http://schemas.microsoft.com/office/powerpoint/2010/main" val="362530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65C5F-E07B-3D55-142C-C3E4ECFEAE49}"/>
              </a:ext>
            </a:extLst>
          </p:cNvPr>
          <p:cNvSpPr txBox="1"/>
          <p:nvPr/>
        </p:nvSpPr>
        <p:spPr>
          <a:xfrm>
            <a:off x="498108" y="1166569"/>
            <a:ext cx="11503392" cy="6740307"/>
          </a:xfrm>
          <a:prstGeom prst="rect">
            <a:avLst/>
          </a:prstGeom>
          <a:noFill/>
        </p:spPr>
        <p:txBody>
          <a:bodyPr wrap="square">
            <a:spAutoFit/>
          </a:bodyPr>
          <a:lstStyle/>
          <a:p>
            <a:pPr marL="342900" indent="-342900">
              <a:buAutoNum type="arabicPeriod"/>
            </a:pPr>
            <a:r>
              <a:rPr lang="en-IN" dirty="0"/>
              <a:t>Blob storage and Cog search the pipeline wont work.</a:t>
            </a:r>
          </a:p>
          <a:p>
            <a:pPr marL="800100" lvl="1" indent="-342900">
              <a:buAutoNum type="arabicPeriod"/>
            </a:pPr>
            <a:r>
              <a:rPr lang="en-IN" dirty="0"/>
              <a:t>Chunking wont happen</a:t>
            </a:r>
          </a:p>
          <a:p>
            <a:pPr marL="800100" lvl="1" indent="-342900">
              <a:buAutoNum type="arabicPeriod"/>
            </a:pPr>
            <a:r>
              <a:rPr lang="en-IN" dirty="0"/>
              <a:t>Index wont happen</a:t>
            </a:r>
          </a:p>
          <a:p>
            <a:pPr marL="342900" indent="-342900">
              <a:buAutoNum type="arabicPeriod"/>
            </a:pPr>
            <a:endParaRPr lang="en-IN" dirty="0"/>
          </a:p>
          <a:p>
            <a:pPr marL="342900" indent="-342900">
              <a:buFontTx/>
              <a:buAutoNum type="arabicPeriod"/>
            </a:pPr>
            <a:r>
              <a:rPr lang="en-IN" dirty="0"/>
              <a:t>There is no ready architecture to index the Parquet files to cognitive search.</a:t>
            </a:r>
          </a:p>
          <a:p>
            <a:pPr marL="342900" indent="-342900">
              <a:buFontTx/>
              <a:buAutoNum type="arabicPeriod"/>
            </a:pPr>
            <a:endParaRPr lang="en-IN" dirty="0"/>
          </a:p>
          <a:p>
            <a:pPr marL="342900" indent="-342900">
              <a:buFontTx/>
              <a:buAutoNum type="arabicPeriod"/>
            </a:pPr>
            <a:r>
              <a:rPr lang="en-IN" dirty="0"/>
              <a:t>There are 6 parquet files and the data is in complex structure. They are large in size 5  GB. They are not induvial they are integrated. </a:t>
            </a:r>
          </a:p>
          <a:p>
            <a:pPr marL="342900" indent="-342900">
              <a:buAutoNum type="arabicPeriod"/>
            </a:pPr>
            <a:endParaRPr lang="en-IN" dirty="0"/>
          </a:p>
          <a:p>
            <a:pPr marL="342900" indent="-342900">
              <a:buAutoNum type="arabicPeriod"/>
            </a:pPr>
            <a:r>
              <a:rPr lang="en-IN" dirty="0"/>
              <a:t>In user testing – fluke testing team is expecting the share point links in the responses.</a:t>
            </a:r>
          </a:p>
          <a:p>
            <a:pPr marL="342900" indent="-342900">
              <a:buAutoNum type="arabicPeriod"/>
            </a:pPr>
            <a:endParaRPr lang="en-IN" dirty="0"/>
          </a:p>
          <a:p>
            <a:pPr marL="342900" indent="-342900">
              <a:buAutoNum type="arabicPeriod"/>
            </a:pPr>
            <a:r>
              <a:rPr lang="en-IN" dirty="0"/>
              <a:t>While doing user testing some of the </a:t>
            </a:r>
            <a:r>
              <a:rPr lang="en-IN" b="1" dirty="0"/>
              <a:t>recent questions </a:t>
            </a:r>
            <a:r>
              <a:rPr lang="en-IN" dirty="0"/>
              <a:t>are related to Zendesk data. The response expectation is different than the way how the Zendesk data </a:t>
            </a:r>
          </a:p>
          <a:p>
            <a:pPr marL="342900" indent="-342900">
              <a:buAutoNum type="arabicPeriod"/>
            </a:pPr>
            <a:endParaRPr lang="en-IN" dirty="0"/>
          </a:p>
          <a:p>
            <a:pPr marL="342900" indent="-342900">
              <a:buAutoNum type="arabicPeriod"/>
            </a:pPr>
            <a:r>
              <a:rPr lang="en-IN" dirty="0"/>
              <a:t>Moving large files 5GB and 15GB</a:t>
            </a:r>
          </a:p>
          <a:p>
            <a:pPr marL="342900" indent="-342900">
              <a:buAutoNum type="arabicPeriod"/>
            </a:pPr>
            <a:endParaRPr lang="en-IN" dirty="0"/>
          </a:p>
          <a:p>
            <a:pPr marL="342900" indent="-342900">
              <a:buAutoNum type="arabicPeriod"/>
            </a:pPr>
            <a:r>
              <a:rPr lang="en-IN" dirty="0"/>
              <a:t>The questions are deep domain specific. The answers may be available in many of the 30000 pages but the expectation is that response is needed from some specific page or manuals articles</a:t>
            </a:r>
          </a:p>
          <a:p>
            <a:pPr marL="342900" indent="-342900">
              <a:buAutoNum type="arabicPeriod"/>
            </a:pPr>
            <a:endParaRPr lang="en-IN" dirty="0"/>
          </a:p>
          <a:p>
            <a:pPr marL="342900" indent="-342900">
              <a:buAutoNum type="arabicPeriod"/>
            </a:pPr>
            <a:r>
              <a:rPr lang="en-IN" dirty="0"/>
              <a:t>The response is expected from the </a:t>
            </a:r>
            <a:r>
              <a:rPr lang="en-IN" dirty="0" err="1"/>
              <a:t>webscraped</a:t>
            </a:r>
            <a:r>
              <a:rPr lang="en-IN" dirty="0"/>
              <a:t> data. It is from Articles </a:t>
            </a:r>
            <a:r>
              <a:rPr lang="en-IN" dirty="0" err="1"/>
              <a:t>Manulas</a:t>
            </a:r>
            <a:r>
              <a:rPr lang="en-IN" dirty="0"/>
              <a:t>  links </a:t>
            </a:r>
            <a:r>
              <a:rPr lang="en-IN" dirty="0" err="1"/>
              <a:t>webscrape</a:t>
            </a:r>
            <a:r>
              <a:rPr lang="en-IN" dirty="0"/>
              <a:t> share points. Where as for </a:t>
            </a:r>
            <a:r>
              <a:rPr lang="en-IN" dirty="0" err="1"/>
              <a:t>flukeGPT</a:t>
            </a:r>
            <a:r>
              <a:rPr lang="en-IN" dirty="0"/>
              <a:t> it is only </a:t>
            </a:r>
            <a:r>
              <a:rPr lang="en-IN" dirty="0" err="1"/>
              <a:t>webscraped</a:t>
            </a:r>
            <a:r>
              <a:rPr lang="en-IN" dirty="0"/>
              <a:t> data.</a:t>
            </a:r>
          </a:p>
          <a:p>
            <a:pPr marL="342900" indent="-342900">
              <a:buAutoNum type="arabicPeriod"/>
            </a:pPr>
            <a:r>
              <a:rPr lang="en-IN" dirty="0"/>
              <a:t>Initially they have shared some questions and we resolved the responses for them. Now they have given new set of questions which are very complex in nature XX/YY are solved.</a:t>
            </a:r>
          </a:p>
          <a:p>
            <a:pPr marL="342900" indent="-342900">
              <a:buAutoNum type="arabicPeriod"/>
            </a:pPr>
            <a:endParaRPr lang="en-IN" dirty="0">
              <a:solidFill>
                <a:srgbClr val="FF0000"/>
              </a:solidFill>
            </a:endParaRPr>
          </a:p>
        </p:txBody>
      </p:sp>
      <p:sp>
        <p:nvSpPr>
          <p:cNvPr id="3" name="TextBox 2">
            <a:extLst>
              <a:ext uri="{FF2B5EF4-FFF2-40B4-BE49-F238E27FC236}">
                <a16:creationId xmlns:a16="http://schemas.microsoft.com/office/drawing/2014/main" id="{90202C83-46DC-8CAF-803F-CA1DD9287D75}"/>
              </a:ext>
            </a:extLst>
          </p:cNvPr>
          <p:cNvSpPr txBox="1"/>
          <p:nvPr/>
        </p:nvSpPr>
        <p:spPr>
          <a:xfrm>
            <a:off x="387417" y="376800"/>
            <a:ext cx="9877926" cy="400110"/>
          </a:xfrm>
          <a:prstGeom prst="rect">
            <a:avLst/>
          </a:prstGeom>
          <a:noFill/>
        </p:spPr>
        <p:txBody>
          <a:bodyPr wrap="square">
            <a:spAutoFit/>
          </a:bodyPr>
          <a:lstStyle/>
          <a:p>
            <a:r>
              <a:rPr lang="en-IN" sz="2000" b="1" dirty="0"/>
              <a:t>Complexities in fluke-</a:t>
            </a:r>
            <a:r>
              <a:rPr lang="en-IN" sz="2000" b="1" dirty="0" err="1"/>
              <a:t>techsupport</a:t>
            </a:r>
            <a:r>
              <a:rPr lang="en-IN" sz="2000" b="1" dirty="0"/>
              <a:t>-</a:t>
            </a:r>
            <a:r>
              <a:rPr lang="en-IN" sz="2000" b="1" dirty="0" err="1"/>
              <a:t>gpt</a:t>
            </a:r>
            <a:r>
              <a:rPr lang="en-IN" sz="2000" b="1" dirty="0"/>
              <a:t> </a:t>
            </a:r>
          </a:p>
        </p:txBody>
      </p:sp>
    </p:spTree>
    <p:extLst>
      <p:ext uri="{BB962C8B-B14F-4D97-AF65-F5344CB8AC3E}">
        <p14:creationId xmlns:p14="http://schemas.microsoft.com/office/powerpoint/2010/main" val="2723373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EA72D40-7FCA-04A8-B3D9-41FE231ADDD2}"/>
              </a:ext>
            </a:extLst>
          </p:cNvPr>
          <p:cNvGrpSpPr/>
          <p:nvPr/>
        </p:nvGrpSpPr>
        <p:grpSpPr>
          <a:xfrm>
            <a:off x="387417" y="2474090"/>
            <a:ext cx="9919635" cy="1202312"/>
            <a:chOff x="387417" y="4014208"/>
            <a:chExt cx="9919635" cy="1202312"/>
          </a:xfrm>
        </p:grpSpPr>
        <p:sp>
          <p:nvSpPr>
            <p:cNvPr id="2" name="TextBox 1">
              <a:extLst>
                <a:ext uri="{FF2B5EF4-FFF2-40B4-BE49-F238E27FC236}">
                  <a16:creationId xmlns:a16="http://schemas.microsoft.com/office/drawing/2014/main" id="{E0EFF24D-E279-7703-EB43-3BB041ABD337}"/>
                </a:ext>
              </a:extLst>
            </p:cNvPr>
            <p:cNvSpPr txBox="1"/>
            <p:nvPr/>
          </p:nvSpPr>
          <p:spPr>
            <a:xfrm>
              <a:off x="650507" y="4293190"/>
              <a:ext cx="9656545" cy="923330"/>
            </a:xfrm>
            <a:prstGeom prst="rect">
              <a:avLst/>
            </a:prstGeom>
            <a:noFill/>
          </p:spPr>
          <p:txBody>
            <a:bodyPr wrap="square">
              <a:spAutoFit/>
            </a:bodyPr>
            <a:lstStyle/>
            <a:p>
              <a:pPr marL="342900" indent="-342900">
                <a:buAutoNum type="arabicPeriod"/>
              </a:pPr>
              <a:r>
                <a:rPr lang="en-IN" dirty="0"/>
                <a:t>Zendesk data initially in CSV format. Which is copied again in Parquet format</a:t>
              </a:r>
            </a:p>
            <a:p>
              <a:pPr marL="342900" indent="-342900">
                <a:buAutoNum type="arabicPeriod"/>
              </a:pPr>
              <a:r>
                <a:rPr lang="en-IN" dirty="0"/>
                <a:t>New share point data which is shared by the customer</a:t>
              </a:r>
            </a:p>
            <a:p>
              <a:endParaRPr lang="en-IN" dirty="0">
                <a:solidFill>
                  <a:srgbClr val="FF0000"/>
                </a:solidFill>
              </a:endParaRPr>
            </a:p>
          </p:txBody>
        </p:sp>
        <p:sp>
          <p:nvSpPr>
            <p:cNvPr id="4" name="TextBox 3">
              <a:extLst>
                <a:ext uri="{FF2B5EF4-FFF2-40B4-BE49-F238E27FC236}">
                  <a16:creationId xmlns:a16="http://schemas.microsoft.com/office/drawing/2014/main" id="{CE84AE91-FC85-8762-C08D-1F7D0975973D}"/>
                </a:ext>
              </a:extLst>
            </p:cNvPr>
            <p:cNvSpPr txBox="1"/>
            <p:nvPr/>
          </p:nvSpPr>
          <p:spPr>
            <a:xfrm>
              <a:off x="387417" y="4014208"/>
              <a:ext cx="9877926" cy="400110"/>
            </a:xfrm>
            <a:prstGeom prst="rect">
              <a:avLst/>
            </a:prstGeom>
            <a:noFill/>
          </p:spPr>
          <p:txBody>
            <a:bodyPr wrap="square">
              <a:spAutoFit/>
            </a:bodyPr>
            <a:lstStyle/>
            <a:p>
              <a:r>
                <a:rPr lang="en-IN" sz="2000" b="1" dirty="0"/>
                <a:t>Additional data re-ingested</a:t>
              </a:r>
            </a:p>
          </p:txBody>
        </p:sp>
      </p:grpSp>
      <p:grpSp>
        <p:nvGrpSpPr>
          <p:cNvPr id="7" name="Group 6">
            <a:extLst>
              <a:ext uri="{FF2B5EF4-FFF2-40B4-BE49-F238E27FC236}">
                <a16:creationId xmlns:a16="http://schemas.microsoft.com/office/drawing/2014/main" id="{88CAF708-8BF1-EB29-16D4-1E4E6CC43851}"/>
              </a:ext>
            </a:extLst>
          </p:cNvPr>
          <p:cNvGrpSpPr/>
          <p:nvPr/>
        </p:nvGrpSpPr>
        <p:grpSpPr>
          <a:xfrm>
            <a:off x="387417" y="376800"/>
            <a:ext cx="9877926" cy="1944205"/>
            <a:chOff x="387417" y="376800"/>
            <a:chExt cx="9877926" cy="1944205"/>
          </a:xfrm>
        </p:grpSpPr>
        <p:sp>
          <p:nvSpPr>
            <p:cNvPr id="3" name="TextBox 2">
              <a:extLst>
                <a:ext uri="{FF2B5EF4-FFF2-40B4-BE49-F238E27FC236}">
                  <a16:creationId xmlns:a16="http://schemas.microsoft.com/office/drawing/2014/main" id="{BB313671-491B-6212-0431-D0F3EEE4C242}"/>
                </a:ext>
              </a:extLst>
            </p:cNvPr>
            <p:cNvSpPr txBox="1"/>
            <p:nvPr/>
          </p:nvSpPr>
          <p:spPr>
            <a:xfrm>
              <a:off x="387417" y="376800"/>
              <a:ext cx="9877926" cy="400110"/>
            </a:xfrm>
            <a:prstGeom prst="rect">
              <a:avLst/>
            </a:prstGeom>
            <a:noFill/>
          </p:spPr>
          <p:txBody>
            <a:bodyPr wrap="square">
              <a:spAutoFit/>
            </a:bodyPr>
            <a:lstStyle/>
            <a:p>
              <a:r>
                <a:rPr lang="en-IN" sz="2000" b="1" dirty="0"/>
                <a:t>Issues resolved issues in UAT Phase</a:t>
              </a:r>
            </a:p>
          </p:txBody>
        </p:sp>
        <p:sp>
          <p:nvSpPr>
            <p:cNvPr id="5" name="TextBox 4">
              <a:extLst>
                <a:ext uri="{FF2B5EF4-FFF2-40B4-BE49-F238E27FC236}">
                  <a16:creationId xmlns:a16="http://schemas.microsoft.com/office/drawing/2014/main" id="{FA3D8A03-A860-5797-B890-A751B1A73791}"/>
                </a:ext>
              </a:extLst>
            </p:cNvPr>
            <p:cNvSpPr txBox="1"/>
            <p:nvPr/>
          </p:nvSpPr>
          <p:spPr>
            <a:xfrm>
              <a:off x="608796" y="843677"/>
              <a:ext cx="9656545" cy="1477328"/>
            </a:xfrm>
            <a:prstGeom prst="rect">
              <a:avLst/>
            </a:prstGeom>
            <a:noFill/>
          </p:spPr>
          <p:txBody>
            <a:bodyPr wrap="square">
              <a:spAutoFit/>
            </a:bodyPr>
            <a:lstStyle/>
            <a:p>
              <a:pPr marL="342900" indent="-342900">
                <a:buAutoNum type="arabicPeriod"/>
              </a:pPr>
              <a:r>
                <a:rPr lang="en-IN" dirty="0"/>
                <a:t>Safety – Several UAT related questions are getting directed to safety</a:t>
              </a:r>
            </a:p>
            <a:p>
              <a:pPr marL="342900" indent="-342900">
                <a:buFontTx/>
                <a:buAutoNum type="arabicPeriod"/>
              </a:pPr>
              <a:r>
                <a:rPr lang="en-IN" dirty="0"/>
                <a:t>Service, Repair</a:t>
              </a:r>
            </a:p>
            <a:p>
              <a:pPr marL="342900" indent="-342900">
                <a:buFontTx/>
                <a:buAutoNum type="arabicPeriod"/>
              </a:pPr>
              <a:r>
                <a:rPr lang="en-IN" dirty="0"/>
                <a:t>Replacement parts</a:t>
              </a:r>
            </a:p>
            <a:p>
              <a:pPr marL="342900" indent="-342900">
                <a:buFontTx/>
                <a:buAutoNum type="arabicPeriod"/>
              </a:pPr>
              <a:r>
                <a:rPr lang="en-IN" dirty="0"/>
                <a:t>Calibration</a:t>
              </a:r>
            </a:p>
            <a:p>
              <a:pPr marL="342900" indent="-342900">
                <a:buAutoNum type="arabicPeriod"/>
              </a:pPr>
              <a:r>
                <a:rPr lang="en-IN" dirty="0"/>
                <a:t>Warranty</a:t>
              </a:r>
            </a:p>
          </p:txBody>
        </p:sp>
      </p:grpSp>
      <p:grpSp>
        <p:nvGrpSpPr>
          <p:cNvPr id="8" name="Group 7">
            <a:extLst>
              <a:ext uri="{FF2B5EF4-FFF2-40B4-BE49-F238E27FC236}">
                <a16:creationId xmlns:a16="http://schemas.microsoft.com/office/drawing/2014/main" id="{876BF2E0-6FA4-D741-1C3E-9065D13E76C0}"/>
              </a:ext>
            </a:extLst>
          </p:cNvPr>
          <p:cNvGrpSpPr/>
          <p:nvPr/>
        </p:nvGrpSpPr>
        <p:grpSpPr>
          <a:xfrm>
            <a:off x="387417" y="3676402"/>
            <a:ext cx="9919635" cy="2587306"/>
            <a:chOff x="387417" y="4014208"/>
            <a:chExt cx="9919635" cy="2587306"/>
          </a:xfrm>
        </p:grpSpPr>
        <p:sp>
          <p:nvSpPr>
            <p:cNvPr id="9" name="TextBox 8">
              <a:extLst>
                <a:ext uri="{FF2B5EF4-FFF2-40B4-BE49-F238E27FC236}">
                  <a16:creationId xmlns:a16="http://schemas.microsoft.com/office/drawing/2014/main" id="{8678A142-32B8-4356-01AB-47140EE7374D}"/>
                </a:ext>
              </a:extLst>
            </p:cNvPr>
            <p:cNvSpPr txBox="1"/>
            <p:nvPr/>
          </p:nvSpPr>
          <p:spPr>
            <a:xfrm>
              <a:off x="650507" y="4293190"/>
              <a:ext cx="9656545" cy="2308324"/>
            </a:xfrm>
            <a:prstGeom prst="rect">
              <a:avLst/>
            </a:prstGeom>
            <a:noFill/>
          </p:spPr>
          <p:txBody>
            <a:bodyPr wrap="square">
              <a:spAutoFit/>
            </a:bodyPr>
            <a:lstStyle/>
            <a:p>
              <a:pPr marL="342900" indent="-342900">
                <a:buAutoNum type="arabicPeriod"/>
              </a:pPr>
              <a:r>
                <a:rPr lang="en-IN" dirty="0"/>
                <a:t>Do not have access to UAT to deploy the code and test</a:t>
              </a:r>
            </a:p>
            <a:p>
              <a:pPr marL="342900" indent="-342900">
                <a:buAutoNum type="arabicPeriod"/>
              </a:pPr>
              <a:r>
                <a:rPr lang="en-IN" dirty="0"/>
                <a:t>Data is not found in Cognitive search Chunks, source data </a:t>
              </a:r>
            </a:p>
            <a:p>
              <a:pPr marL="342900" indent="-342900">
                <a:buAutoNum type="arabicPeriod"/>
              </a:pPr>
              <a:r>
                <a:rPr lang="en-IN" dirty="0"/>
                <a:t>Identifying the relevant response to the question in actual document manually</a:t>
              </a:r>
              <a:endParaRPr lang="en-IN" dirty="0">
                <a:solidFill>
                  <a:srgbClr val="FF0000"/>
                </a:solidFill>
              </a:endParaRPr>
            </a:p>
            <a:p>
              <a:pPr marL="342900" indent="-342900">
                <a:buAutoNum type="arabicPeriod"/>
              </a:pPr>
              <a:r>
                <a:rPr lang="en-IN" dirty="0"/>
                <a:t>Identifying the root cause for not getting the right response.</a:t>
              </a:r>
            </a:p>
            <a:p>
              <a:pPr marL="342900" indent="-342900">
                <a:buAutoNum type="arabicPeriod"/>
              </a:pPr>
              <a:r>
                <a:rPr lang="en-IN" dirty="0"/>
                <a:t>Questions are deep technical</a:t>
              </a:r>
            </a:p>
            <a:p>
              <a:pPr marL="342900" indent="-342900">
                <a:buAutoNum type="arabicPeriod"/>
              </a:pPr>
              <a:r>
                <a:rPr lang="en-IN" dirty="0"/>
                <a:t>Data in multiple format PDF, Parquet, CSV, Images, Videos. Data in multi level folders. Data in the form of Link in a webpage instead of a file in Share point</a:t>
              </a:r>
            </a:p>
            <a:p>
              <a:pPr marL="342900" indent="-342900">
                <a:buAutoNum type="arabicPeriod"/>
              </a:pPr>
              <a:endParaRPr lang="en-IN" dirty="0"/>
            </a:p>
          </p:txBody>
        </p:sp>
        <p:sp>
          <p:nvSpPr>
            <p:cNvPr id="10" name="TextBox 9">
              <a:extLst>
                <a:ext uri="{FF2B5EF4-FFF2-40B4-BE49-F238E27FC236}">
                  <a16:creationId xmlns:a16="http://schemas.microsoft.com/office/drawing/2014/main" id="{0B566CC9-3C29-117D-5603-9B8849CF515D}"/>
                </a:ext>
              </a:extLst>
            </p:cNvPr>
            <p:cNvSpPr txBox="1"/>
            <p:nvPr/>
          </p:nvSpPr>
          <p:spPr>
            <a:xfrm>
              <a:off x="387417" y="4014208"/>
              <a:ext cx="9877926" cy="400110"/>
            </a:xfrm>
            <a:prstGeom prst="rect">
              <a:avLst/>
            </a:prstGeom>
            <a:noFill/>
          </p:spPr>
          <p:txBody>
            <a:bodyPr wrap="square">
              <a:spAutoFit/>
            </a:bodyPr>
            <a:lstStyle/>
            <a:p>
              <a:r>
                <a:rPr lang="en-IN" sz="2000" b="1" dirty="0"/>
                <a:t>Challenges</a:t>
              </a:r>
            </a:p>
          </p:txBody>
        </p:sp>
      </p:grpSp>
    </p:spTree>
    <p:extLst>
      <p:ext uri="{BB962C8B-B14F-4D97-AF65-F5344CB8AC3E}">
        <p14:creationId xmlns:p14="http://schemas.microsoft.com/office/powerpoint/2010/main" val="1184252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460C826-29E1-A6A6-EC03-BF10FC2BCA78}"/>
              </a:ext>
            </a:extLst>
          </p:cNvPr>
          <p:cNvSpPr/>
          <p:nvPr/>
        </p:nvSpPr>
        <p:spPr>
          <a:xfrm>
            <a:off x="2800952" y="1126156"/>
            <a:ext cx="4995512" cy="46008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21589B4F-0850-5E5A-2677-69ED3634074F}"/>
              </a:ext>
            </a:extLst>
          </p:cNvPr>
          <p:cNvSpPr/>
          <p:nvPr/>
        </p:nvSpPr>
        <p:spPr>
          <a:xfrm>
            <a:off x="5159141" y="1222408"/>
            <a:ext cx="1087654" cy="9529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0AE088EC-7A2A-0FD7-FA04-DBC18BA15E7E}"/>
              </a:ext>
            </a:extLst>
          </p:cNvPr>
          <p:cNvSpPr/>
          <p:nvPr/>
        </p:nvSpPr>
        <p:spPr>
          <a:xfrm>
            <a:off x="3580598" y="3429000"/>
            <a:ext cx="1241659" cy="12392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39398FF-4E7B-C7FA-3F7C-3D5EC54072E2}"/>
              </a:ext>
            </a:extLst>
          </p:cNvPr>
          <p:cNvSpPr/>
          <p:nvPr/>
        </p:nvSpPr>
        <p:spPr>
          <a:xfrm>
            <a:off x="6096000" y="3224463"/>
            <a:ext cx="882316" cy="952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36BE840-2CD9-D7E6-9097-F669A7265A30}"/>
              </a:ext>
            </a:extLst>
          </p:cNvPr>
          <p:cNvSpPr/>
          <p:nvPr/>
        </p:nvSpPr>
        <p:spPr>
          <a:xfrm>
            <a:off x="3928711" y="2665397"/>
            <a:ext cx="577516" cy="63526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2E966C8-069B-02A8-F89D-8345005DBCD5}"/>
              </a:ext>
            </a:extLst>
          </p:cNvPr>
          <p:cNvSpPr/>
          <p:nvPr/>
        </p:nvSpPr>
        <p:spPr>
          <a:xfrm>
            <a:off x="3174732" y="2983031"/>
            <a:ext cx="577516" cy="6352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028861E-254A-2E01-6518-56F97D30357E}"/>
              </a:ext>
            </a:extLst>
          </p:cNvPr>
          <p:cNvSpPr/>
          <p:nvPr/>
        </p:nvSpPr>
        <p:spPr>
          <a:xfrm>
            <a:off x="4401953" y="4796588"/>
            <a:ext cx="577516" cy="635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B6A8C4B-9D6F-5725-7994-82199A812679}"/>
              </a:ext>
            </a:extLst>
          </p:cNvPr>
          <p:cNvSpPr/>
          <p:nvPr/>
        </p:nvSpPr>
        <p:spPr>
          <a:xfrm>
            <a:off x="4669857" y="3181149"/>
            <a:ext cx="577516" cy="635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E01394A2-1019-EB17-C381-4898AF14B240}"/>
              </a:ext>
            </a:extLst>
          </p:cNvPr>
          <p:cNvSpPr/>
          <p:nvPr/>
        </p:nvSpPr>
        <p:spPr>
          <a:xfrm>
            <a:off x="5009950" y="4268805"/>
            <a:ext cx="577516" cy="635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EC5267A6-525E-415E-0943-35874F63AA96}"/>
              </a:ext>
            </a:extLst>
          </p:cNvPr>
          <p:cNvSpPr/>
          <p:nvPr/>
        </p:nvSpPr>
        <p:spPr>
          <a:xfrm>
            <a:off x="8604985" y="837398"/>
            <a:ext cx="1078030" cy="200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A384DC6-BD0E-6F3F-5895-3A010861C445}"/>
              </a:ext>
            </a:extLst>
          </p:cNvPr>
          <p:cNvSpPr/>
          <p:nvPr/>
        </p:nvSpPr>
        <p:spPr>
          <a:xfrm>
            <a:off x="10491536" y="837398"/>
            <a:ext cx="981778" cy="200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830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970FE5-FB25-08CD-E0F7-A75AA9B4658D}"/>
              </a:ext>
            </a:extLst>
          </p:cNvPr>
          <p:cNvSpPr txBox="1"/>
          <p:nvPr/>
        </p:nvSpPr>
        <p:spPr>
          <a:xfrm>
            <a:off x="613611" y="2966493"/>
            <a:ext cx="9964553" cy="3970318"/>
          </a:xfrm>
          <a:prstGeom prst="rect">
            <a:avLst/>
          </a:prstGeom>
          <a:noFill/>
        </p:spPr>
        <p:txBody>
          <a:bodyPr wrap="square">
            <a:spAutoFit/>
          </a:bodyPr>
          <a:lstStyle/>
          <a:p>
            <a:r>
              <a:rPr lang="en-IN" dirty="0">
                <a:solidFill>
                  <a:srgbClr val="FF0000"/>
                </a:solidFill>
              </a:rPr>
              <a:t>Challenges in getting the right responses</a:t>
            </a:r>
          </a:p>
          <a:p>
            <a:endParaRPr lang="en-IN" dirty="0">
              <a:solidFill>
                <a:srgbClr val="FF0000"/>
              </a:solidFill>
            </a:endParaRPr>
          </a:p>
          <a:p>
            <a:endParaRPr lang="en-IN" dirty="0">
              <a:solidFill>
                <a:srgbClr val="FF0000"/>
              </a:solidFill>
            </a:endParaRPr>
          </a:p>
          <a:p>
            <a:r>
              <a:rPr lang="en-IN" dirty="0">
                <a:solidFill>
                  <a:srgbClr val="FF0000"/>
                </a:solidFill>
              </a:rPr>
              <a:t>The questions are deep domain specific. It involves lot of technical terminology.</a:t>
            </a:r>
          </a:p>
          <a:p>
            <a:endParaRPr lang="en-IN" dirty="0">
              <a:solidFill>
                <a:srgbClr val="FF0000"/>
              </a:solidFill>
            </a:endParaRPr>
          </a:p>
          <a:p>
            <a:r>
              <a:rPr lang="en-IN" dirty="0">
                <a:solidFill>
                  <a:srgbClr val="FF0000"/>
                </a:solidFill>
              </a:rPr>
              <a:t>The </a:t>
            </a:r>
            <a:r>
              <a:rPr lang="en-IN" dirty="0" err="1">
                <a:solidFill>
                  <a:srgbClr val="FF0000"/>
                </a:solidFill>
              </a:rPr>
              <a:t>reponses</a:t>
            </a:r>
            <a:r>
              <a:rPr lang="en-IN" dirty="0">
                <a:solidFill>
                  <a:srgbClr val="FF0000"/>
                </a:solidFill>
              </a:rPr>
              <a:t> are not occurring. They have to be checked in several places </a:t>
            </a:r>
            <a:r>
              <a:rPr lang="en-IN" dirty="0" err="1">
                <a:solidFill>
                  <a:srgbClr val="FF0000"/>
                </a:solidFill>
              </a:rPr>
              <a:t>Cogsearch</a:t>
            </a:r>
            <a:r>
              <a:rPr lang="en-IN" dirty="0">
                <a:solidFill>
                  <a:srgbClr val="FF0000"/>
                </a:solidFill>
              </a:rPr>
              <a:t>, the Azure storage and in the document it self for the relevant information.</a:t>
            </a:r>
          </a:p>
          <a:p>
            <a:endParaRPr lang="en-IN" dirty="0">
              <a:solidFill>
                <a:srgbClr val="FF0000"/>
              </a:solidFill>
            </a:endParaRPr>
          </a:p>
          <a:p>
            <a:r>
              <a:rPr lang="en-IN" dirty="0">
                <a:solidFill>
                  <a:srgbClr val="FF0000"/>
                </a:solidFill>
              </a:rPr>
              <a:t>The source documents to be searched in share point then in the </a:t>
            </a:r>
            <a:r>
              <a:rPr lang="en-IN" dirty="0" err="1">
                <a:solidFill>
                  <a:srgbClr val="FF0000"/>
                </a:solidFill>
              </a:rPr>
              <a:t>Cogsearch</a:t>
            </a:r>
            <a:r>
              <a:rPr lang="en-IN" dirty="0">
                <a:solidFill>
                  <a:srgbClr val="FF0000"/>
                </a:solidFill>
              </a:rPr>
              <a:t> if not then in the Azure storage.</a:t>
            </a:r>
          </a:p>
          <a:p>
            <a:endParaRPr lang="en-IN" dirty="0">
              <a:solidFill>
                <a:srgbClr val="FF0000"/>
              </a:solidFill>
            </a:endParaRPr>
          </a:p>
          <a:p>
            <a:r>
              <a:rPr lang="en-IN" dirty="0">
                <a:solidFill>
                  <a:srgbClr val="FF0000"/>
                </a:solidFill>
              </a:rPr>
              <a:t>The technical question is required to understand and tried manually found the answer in the document for understanding the scenarios of failing cases. W have 10 – 11 such high complex technical questions</a:t>
            </a:r>
          </a:p>
          <a:p>
            <a:r>
              <a:rPr lang="en-IN" dirty="0">
                <a:solidFill>
                  <a:srgbClr val="FF0000"/>
                </a:solidFill>
              </a:rPr>
              <a:t> </a:t>
            </a:r>
          </a:p>
        </p:txBody>
      </p:sp>
      <p:sp>
        <p:nvSpPr>
          <p:cNvPr id="3" name="TextBox 2">
            <a:extLst>
              <a:ext uri="{FF2B5EF4-FFF2-40B4-BE49-F238E27FC236}">
                <a16:creationId xmlns:a16="http://schemas.microsoft.com/office/drawing/2014/main" id="{23D22367-BFEC-C8A1-0046-0FA47A57667E}"/>
              </a:ext>
            </a:extLst>
          </p:cNvPr>
          <p:cNvSpPr txBox="1"/>
          <p:nvPr/>
        </p:nvSpPr>
        <p:spPr>
          <a:xfrm>
            <a:off x="613611" y="752186"/>
            <a:ext cx="9877926" cy="1477328"/>
          </a:xfrm>
          <a:prstGeom prst="rect">
            <a:avLst/>
          </a:prstGeom>
          <a:noFill/>
        </p:spPr>
        <p:txBody>
          <a:bodyPr wrap="square">
            <a:spAutoFit/>
          </a:bodyPr>
          <a:lstStyle/>
          <a:p>
            <a:r>
              <a:rPr lang="en-IN" dirty="0"/>
              <a:t>Service and repair related questions are now resolved.</a:t>
            </a:r>
          </a:p>
          <a:p>
            <a:endParaRPr lang="en-IN" dirty="0"/>
          </a:p>
          <a:p>
            <a:r>
              <a:rPr lang="en-IN" dirty="0"/>
              <a:t>Warranty is resolved.</a:t>
            </a:r>
          </a:p>
          <a:p>
            <a:endParaRPr lang="en-IN" dirty="0"/>
          </a:p>
          <a:p>
            <a:r>
              <a:rPr lang="en-IN" dirty="0"/>
              <a:t>Alternative questions for 4 questions are discussed.</a:t>
            </a:r>
          </a:p>
        </p:txBody>
      </p:sp>
    </p:spTree>
    <p:extLst>
      <p:ext uri="{BB962C8B-B14F-4D97-AF65-F5344CB8AC3E}">
        <p14:creationId xmlns:p14="http://schemas.microsoft.com/office/powerpoint/2010/main" val="335037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7239-8057-72A1-9C69-900F1F2687AD}"/>
              </a:ext>
            </a:extLst>
          </p:cNvPr>
          <p:cNvSpPr txBox="1"/>
          <p:nvPr/>
        </p:nvSpPr>
        <p:spPr>
          <a:xfrm>
            <a:off x="395039" y="3164681"/>
            <a:ext cx="3900636" cy="3693319"/>
          </a:xfrm>
          <a:prstGeom prst="rect">
            <a:avLst/>
          </a:prstGeom>
          <a:noFill/>
        </p:spPr>
        <p:txBody>
          <a:bodyPr wrap="square">
            <a:spAutoFit/>
          </a:bodyPr>
          <a:lstStyle/>
          <a:p>
            <a:pPr marL="342900" indent="-342900">
              <a:buAutoNum type="arabicPeriod"/>
            </a:pPr>
            <a:r>
              <a:rPr lang="en-IN" dirty="0"/>
              <a:t>Piyush</a:t>
            </a:r>
          </a:p>
          <a:p>
            <a:pPr marL="342900" indent="-342900">
              <a:buAutoNum type="arabicPeriod"/>
            </a:pPr>
            <a:r>
              <a:rPr lang="en-IN" dirty="0"/>
              <a:t>Deepinder</a:t>
            </a:r>
          </a:p>
          <a:p>
            <a:pPr marL="342900" indent="-342900">
              <a:buAutoNum type="arabicPeriod"/>
            </a:pPr>
            <a:r>
              <a:rPr lang="en-IN" dirty="0"/>
              <a:t>Rama</a:t>
            </a:r>
          </a:p>
          <a:p>
            <a:pPr marL="342900" indent="-342900">
              <a:buAutoNum type="arabicPeriod"/>
            </a:pPr>
            <a:r>
              <a:rPr lang="en-IN" dirty="0"/>
              <a:t>Taashi</a:t>
            </a:r>
          </a:p>
          <a:p>
            <a:pPr marL="342900" indent="-342900">
              <a:buAutoNum type="arabicPeriod"/>
            </a:pPr>
            <a:r>
              <a:rPr lang="en-IN" dirty="0"/>
              <a:t>Kranti</a:t>
            </a:r>
          </a:p>
          <a:p>
            <a:pPr marL="342900" indent="-342900">
              <a:buAutoNum type="arabicPeriod"/>
            </a:pPr>
            <a:r>
              <a:rPr lang="en-IN" dirty="0"/>
              <a:t>Mo</a:t>
            </a:r>
          </a:p>
          <a:p>
            <a:pPr marL="342900" indent="-342900">
              <a:buAutoNum type="arabicPeriod"/>
            </a:pPr>
            <a:r>
              <a:rPr lang="en-IN" dirty="0"/>
              <a:t>Lakshmi</a:t>
            </a:r>
          </a:p>
          <a:p>
            <a:pPr marL="342900" indent="-342900">
              <a:buAutoNum type="arabicPeriod"/>
            </a:pPr>
            <a:r>
              <a:rPr lang="en-IN" dirty="0"/>
              <a:t>Rob</a:t>
            </a:r>
          </a:p>
          <a:p>
            <a:pPr marL="342900" indent="-342900">
              <a:buAutoNum type="arabicPeriod"/>
            </a:pPr>
            <a:r>
              <a:rPr lang="en-IN" dirty="0"/>
              <a:t>Hari</a:t>
            </a:r>
          </a:p>
          <a:p>
            <a:pPr marL="342900" indent="-342900">
              <a:buAutoNum type="arabicPeriod"/>
            </a:pPr>
            <a:endParaRPr lang="en-IN" dirty="0"/>
          </a:p>
          <a:p>
            <a:r>
              <a:rPr lang="en-IN" dirty="0"/>
              <a:t>Co-ordinate with MAQ Team</a:t>
            </a:r>
          </a:p>
          <a:p>
            <a:endParaRPr lang="en-IN" dirty="0"/>
          </a:p>
          <a:p>
            <a:endParaRPr lang="en-IN" dirty="0"/>
          </a:p>
        </p:txBody>
      </p:sp>
      <p:sp>
        <p:nvSpPr>
          <p:cNvPr id="3" name="TextBox 2">
            <a:extLst>
              <a:ext uri="{FF2B5EF4-FFF2-40B4-BE49-F238E27FC236}">
                <a16:creationId xmlns:a16="http://schemas.microsoft.com/office/drawing/2014/main" id="{B41B3679-ED41-F097-1230-57CDBB9987FD}"/>
              </a:ext>
            </a:extLst>
          </p:cNvPr>
          <p:cNvSpPr txBox="1"/>
          <p:nvPr/>
        </p:nvSpPr>
        <p:spPr>
          <a:xfrm>
            <a:off x="4411578" y="3164681"/>
            <a:ext cx="6618974" cy="3139321"/>
          </a:xfrm>
          <a:prstGeom prst="rect">
            <a:avLst/>
          </a:prstGeom>
          <a:noFill/>
        </p:spPr>
        <p:txBody>
          <a:bodyPr wrap="square">
            <a:spAutoFit/>
          </a:bodyPr>
          <a:lstStyle/>
          <a:p>
            <a:r>
              <a:rPr lang="en-IN" dirty="0"/>
              <a:t>Each of them has their own requirements. Everyone says their work is urgent. They need their standard procedures to be followed</a:t>
            </a:r>
          </a:p>
          <a:p>
            <a:endParaRPr lang="en-IN" dirty="0"/>
          </a:p>
          <a:p>
            <a:endParaRPr lang="en-IN" dirty="0"/>
          </a:p>
          <a:p>
            <a:r>
              <a:rPr lang="en-IN" dirty="0"/>
              <a:t>1. Document Translator Vs </a:t>
            </a:r>
            <a:r>
              <a:rPr lang="en-IN" dirty="0" err="1"/>
              <a:t>Fluk-ts-gpt</a:t>
            </a:r>
            <a:endParaRPr lang="en-IN" dirty="0"/>
          </a:p>
          <a:p>
            <a:r>
              <a:rPr lang="en-IN" dirty="0"/>
              <a:t>2. 10:30 Pm calls. It was difficult for her to manage with children. Sleep cycles get disturbed</a:t>
            </a:r>
          </a:p>
          <a:p>
            <a:r>
              <a:rPr lang="en-IN" dirty="0"/>
              <a:t>3. Sandeep tried a lot. They will simply move to blame game</a:t>
            </a:r>
          </a:p>
          <a:p>
            <a:r>
              <a:rPr lang="en-IN" dirty="0"/>
              <a:t>4. fluke-</a:t>
            </a:r>
            <a:r>
              <a:rPr lang="en-IN" dirty="0" err="1"/>
              <a:t>ts</a:t>
            </a:r>
            <a:r>
              <a:rPr lang="en-IN" dirty="0"/>
              <a:t>-</a:t>
            </a:r>
            <a:r>
              <a:rPr lang="en-IN" dirty="0" err="1"/>
              <a:t>gpt</a:t>
            </a:r>
            <a:r>
              <a:rPr lang="en-IN" dirty="0"/>
              <a:t> is 3 months project. They were asking to complete this in 6 weeks. In between some of these guys come ask to start new work</a:t>
            </a:r>
          </a:p>
        </p:txBody>
      </p:sp>
      <p:sp>
        <p:nvSpPr>
          <p:cNvPr id="4" name="TextBox 3">
            <a:extLst>
              <a:ext uri="{FF2B5EF4-FFF2-40B4-BE49-F238E27FC236}">
                <a16:creationId xmlns:a16="http://schemas.microsoft.com/office/drawing/2014/main" id="{4A13AE01-626B-AADA-E069-68DAA007FFAD}"/>
              </a:ext>
            </a:extLst>
          </p:cNvPr>
          <p:cNvSpPr txBox="1"/>
          <p:nvPr/>
        </p:nvSpPr>
        <p:spPr>
          <a:xfrm>
            <a:off x="865471" y="586770"/>
            <a:ext cx="7092214" cy="2585323"/>
          </a:xfrm>
          <a:prstGeom prst="rect">
            <a:avLst/>
          </a:prstGeom>
          <a:noFill/>
        </p:spPr>
        <p:txBody>
          <a:bodyPr wrap="square">
            <a:spAutoFit/>
          </a:bodyPr>
          <a:lstStyle/>
          <a:p>
            <a:r>
              <a:rPr lang="en-IN" dirty="0"/>
              <a:t>Dev is completed</a:t>
            </a:r>
          </a:p>
          <a:p>
            <a:endParaRPr lang="en-IN" dirty="0"/>
          </a:p>
          <a:p>
            <a:r>
              <a:rPr lang="en-IN" dirty="0"/>
              <a:t>UAT is in progress</a:t>
            </a:r>
          </a:p>
          <a:p>
            <a:r>
              <a:rPr lang="en-IN" dirty="0"/>
              <a:t>Reviews are getting delayed as the user testing team is unable to test them from the URL ( Deployment )</a:t>
            </a:r>
          </a:p>
          <a:p>
            <a:endParaRPr lang="en-IN" dirty="0"/>
          </a:p>
          <a:p>
            <a:r>
              <a:rPr lang="en-IN" dirty="0"/>
              <a:t>Tech questions are complex. Require deep domain specific information such as </a:t>
            </a:r>
          </a:p>
          <a:p>
            <a:endParaRPr lang="en-IN" dirty="0"/>
          </a:p>
        </p:txBody>
      </p:sp>
    </p:spTree>
    <p:extLst>
      <p:ext uri="{BB962C8B-B14F-4D97-AF65-F5344CB8AC3E}">
        <p14:creationId xmlns:p14="http://schemas.microsoft.com/office/powerpoint/2010/main" val="1276951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3AE01-626B-AADA-E069-68DAA007FFAD}"/>
              </a:ext>
            </a:extLst>
          </p:cNvPr>
          <p:cNvSpPr txBox="1"/>
          <p:nvPr/>
        </p:nvSpPr>
        <p:spPr>
          <a:xfrm>
            <a:off x="865471" y="586770"/>
            <a:ext cx="7092214" cy="2585323"/>
          </a:xfrm>
          <a:prstGeom prst="rect">
            <a:avLst/>
          </a:prstGeom>
          <a:noFill/>
        </p:spPr>
        <p:txBody>
          <a:bodyPr wrap="square">
            <a:spAutoFit/>
          </a:bodyPr>
          <a:lstStyle/>
          <a:p>
            <a:r>
              <a:rPr lang="en-IN" dirty="0"/>
              <a:t>Dev is completed</a:t>
            </a:r>
          </a:p>
          <a:p>
            <a:endParaRPr lang="en-IN" dirty="0"/>
          </a:p>
          <a:p>
            <a:r>
              <a:rPr lang="en-IN" dirty="0"/>
              <a:t>UAT is in progress</a:t>
            </a:r>
          </a:p>
          <a:p>
            <a:r>
              <a:rPr lang="en-IN" dirty="0"/>
              <a:t>Reviews are getting delayed as the user testing team is unable to test them from the URL ( Deployment )</a:t>
            </a:r>
          </a:p>
          <a:p>
            <a:endParaRPr lang="en-IN" dirty="0"/>
          </a:p>
          <a:p>
            <a:r>
              <a:rPr lang="en-IN" dirty="0"/>
              <a:t>Tech questions are complex. Require deep domain specific information such as </a:t>
            </a:r>
          </a:p>
          <a:p>
            <a:endParaRPr lang="en-IN" dirty="0"/>
          </a:p>
        </p:txBody>
      </p:sp>
      <p:sp>
        <p:nvSpPr>
          <p:cNvPr id="6" name="TextBox 5">
            <a:extLst>
              <a:ext uri="{FF2B5EF4-FFF2-40B4-BE49-F238E27FC236}">
                <a16:creationId xmlns:a16="http://schemas.microsoft.com/office/drawing/2014/main" id="{76CC3D7B-FE0C-F61D-5E16-E09933BEC95C}"/>
              </a:ext>
            </a:extLst>
          </p:cNvPr>
          <p:cNvSpPr txBox="1"/>
          <p:nvPr/>
        </p:nvSpPr>
        <p:spPr>
          <a:xfrm>
            <a:off x="865471" y="3172093"/>
            <a:ext cx="9943700" cy="4247317"/>
          </a:xfrm>
          <a:prstGeom prst="rect">
            <a:avLst/>
          </a:prstGeom>
          <a:noFill/>
        </p:spPr>
        <p:txBody>
          <a:bodyPr wrap="square">
            <a:spAutoFit/>
          </a:bodyPr>
          <a:lstStyle/>
          <a:p>
            <a:pPr algn="l"/>
            <a:r>
              <a:rPr lang="en-IN" b="0" i="0" dirty="0">
                <a:solidFill>
                  <a:srgbClr val="172B4D"/>
                </a:solidFill>
                <a:effectLst/>
                <a:latin typeface="-apple-system"/>
              </a:rPr>
              <a:t>Demand Forecasting Model Maturity : Need to focus on reducing MAPE value and try out experiments for applying different forecasting techniques</a:t>
            </a:r>
          </a:p>
          <a:p>
            <a:pPr algn="l"/>
            <a:endParaRPr lang="en-IN" b="0" i="0" dirty="0">
              <a:solidFill>
                <a:srgbClr val="172B4D"/>
              </a:solidFill>
              <a:effectLst/>
              <a:latin typeface="-apple-system"/>
            </a:endParaRPr>
          </a:p>
          <a:p>
            <a:pPr algn="l"/>
            <a:r>
              <a:rPr lang="en-IN" dirty="0">
                <a:solidFill>
                  <a:srgbClr val="172B4D"/>
                </a:solidFill>
                <a:latin typeface="-apple-system"/>
              </a:rPr>
              <a:t>Comments : </a:t>
            </a:r>
            <a:r>
              <a:rPr lang="en-IN" b="0" i="0" dirty="0">
                <a:solidFill>
                  <a:srgbClr val="172B4D"/>
                </a:solidFill>
                <a:effectLst/>
                <a:latin typeface="-apple-system"/>
              </a:rPr>
              <a:t>Validated the Prod output with Manual run and also executed </a:t>
            </a:r>
            <a:r>
              <a:rPr lang="en-IN" b="0" i="0" dirty="0" err="1">
                <a:solidFill>
                  <a:srgbClr val="172B4D"/>
                </a:solidFill>
                <a:effectLst/>
                <a:latin typeface="-apple-system"/>
              </a:rPr>
              <a:t>Xgbboost</a:t>
            </a:r>
            <a:r>
              <a:rPr lang="en-IN" b="0" i="0" dirty="0">
                <a:solidFill>
                  <a:srgbClr val="172B4D"/>
                </a:solidFill>
                <a:effectLst/>
                <a:latin typeface="-apple-system"/>
              </a:rPr>
              <a:t> model with hierarchy details. Shared files with Hari.</a:t>
            </a:r>
          </a:p>
          <a:p>
            <a:pPr algn="l"/>
            <a:endParaRPr lang="en-IN" dirty="0">
              <a:solidFill>
                <a:srgbClr val="172B4D"/>
              </a:solidFill>
              <a:latin typeface="-apple-system"/>
            </a:endParaRPr>
          </a:p>
          <a:p>
            <a:r>
              <a:rPr lang="en-IN" b="0" i="0" dirty="0">
                <a:solidFill>
                  <a:srgbClr val="172B4D"/>
                </a:solidFill>
                <a:effectLst/>
                <a:latin typeface="-apple-system"/>
              </a:rPr>
              <a:t>Order and Shipment Forecasting Improvements : At a high level we need to provide an Item level forecast that will be available in our UBI Orders and Shipments dataset.</a:t>
            </a:r>
          </a:p>
          <a:p>
            <a:endParaRPr lang="en-IN" dirty="0">
              <a:solidFill>
                <a:srgbClr val="172B4D"/>
              </a:solidFill>
              <a:latin typeface="-apple-system"/>
            </a:endParaRPr>
          </a:p>
          <a:p>
            <a:r>
              <a:rPr lang="en-IN" b="0" i="0" dirty="0">
                <a:solidFill>
                  <a:srgbClr val="172B4D"/>
                </a:solidFill>
                <a:effectLst/>
                <a:latin typeface="-apple-system"/>
              </a:rPr>
              <a:t>Comment : In this task, MAQ team suggested to go with Prophet model for doing the forecasting. Building up the prophet model for Hierarchy-SKU- Region combination</a:t>
            </a:r>
          </a:p>
          <a:p>
            <a:pPr algn="l"/>
            <a:endParaRPr lang="en-IN" b="0" i="0" dirty="0">
              <a:solidFill>
                <a:srgbClr val="172B4D"/>
              </a:solidFill>
              <a:effectLst/>
              <a:latin typeface="-apple-system"/>
            </a:endParaRPr>
          </a:p>
          <a:p>
            <a:pPr algn="l"/>
            <a:endParaRPr lang="en-IN" dirty="0">
              <a:solidFill>
                <a:srgbClr val="172B4D"/>
              </a:solidFill>
              <a:latin typeface="-apple-system"/>
            </a:endParaRPr>
          </a:p>
          <a:p>
            <a:pPr algn="l"/>
            <a:endParaRPr lang="en-IN" b="0" i="0" dirty="0">
              <a:solidFill>
                <a:srgbClr val="172B4D"/>
              </a:solidFill>
              <a:effectLst/>
              <a:latin typeface="-apple-system"/>
            </a:endParaRPr>
          </a:p>
          <a:p>
            <a:pPr algn="l"/>
            <a:endParaRPr lang="en-IN" b="0" i="0" dirty="0">
              <a:solidFill>
                <a:srgbClr val="172B4D"/>
              </a:solidFill>
              <a:effectLst/>
              <a:latin typeface="-apple-system"/>
            </a:endParaRPr>
          </a:p>
        </p:txBody>
      </p:sp>
    </p:spTree>
    <p:extLst>
      <p:ext uri="{BB962C8B-B14F-4D97-AF65-F5344CB8AC3E}">
        <p14:creationId xmlns:p14="http://schemas.microsoft.com/office/powerpoint/2010/main" val="107316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3AE01-626B-AADA-E069-68DAA007FFAD}"/>
              </a:ext>
            </a:extLst>
          </p:cNvPr>
          <p:cNvSpPr txBox="1"/>
          <p:nvPr/>
        </p:nvSpPr>
        <p:spPr>
          <a:xfrm>
            <a:off x="865470" y="586770"/>
            <a:ext cx="10396087" cy="2585323"/>
          </a:xfrm>
          <a:prstGeom prst="rect">
            <a:avLst/>
          </a:prstGeom>
          <a:noFill/>
        </p:spPr>
        <p:txBody>
          <a:bodyPr wrap="square">
            <a:spAutoFit/>
          </a:bodyPr>
          <a:lstStyle/>
          <a:p>
            <a:r>
              <a:rPr lang="en-IN" b="1" dirty="0"/>
              <a:t>Fluke-</a:t>
            </a:r>
            <a:r>
              <a:rPr lang="en-IN" b="1" dirty="0" err="1"/>
              <a:t>techsupport</a:t>
            </a:r>
            <a:r>
              <a:rPr lang="en-IN" b="1" dirty="0"/>
              <a:t>-</a:t>
            </a:r>
            <a:r>
              <a:rPr lang="en-IN" b="1" dirty="0" err="1"/>
              <a:t>gpt</a:t>
            </a:r>
            <a:r>
              <a:rPr lang="en-IN" b="1" dirty="0"/>
              <a:t> :</a:t>
            </a:r>
          </a:p>
          <a:p>
            <a:endParaRPr lang="en-IN" dirty="0"/>
          </a:p>
          <a:p>
            <a:r>
              <a:rPr lang="en-IN" dirty="0"/>
              <a:t>Dev is completed. </a:t>
            </a:r>
          </a:p>
          <a:p>
            <a:endParaRPr lang="en-IN" dirty="0"/>
          </a:p>
          <a:p>
            <a:r>
              <a:rPr lang="en-IN" dirty="0"/>
              <a:t>UAT is in progress</a:t>
            </a:r>
          </a:p>
          <a:p>
            <a:r>
              <a:rPr lang="en-IN" dirty="0"/>
              <a:t>Reviews are getting delayed as the user testing team is unable to test them from the URL ( Deployment )</a:t>
            </a:r>
          </a:p>
          <a:p>
            <a:endParaRPr lang="en-IN" dirty="0"/>
          </a:p>
          <a:p>
            <a:r>
              <a:rPr lang="en-IN" dirty="0"/>
              <a:t>Tech questions are complex. Require deep domain specific information such as </a:t>
            </a:r>
          </a:p>
          <a:p>
            <a:endParaRPr lang="en-IN" dirty="0"/>
          </a:p>
        </p:txBody>
      </p:sp>
      <p:sp>
        <p:nvSpPr>
          <p:cNvPr id="2" name="TextBox 1">
            <a:extLst>
              <a:ext uri="{FF2B5EF4-FFF2-40B4-BE49-F238E27FC236}">
                <a16:creationId xmlns:a16="http://schemas.microsoft.com/office/drawing/2014/main" id="{4F2AA9A8-296B-EBFF-5938-228AF3C750DE}"/>
              </a:ext>
            </a:extLst>
          </p:cNvPr>
          <p:cNvSpPr txBox="1"/>
          <p:nvPr/>
        </p:nvSpPr>
        <p:spPr>
          <a:xfrm>
            <a:off x="865469" y="3708936"/>
            <a:ext cx="10396087" cy="2308324"/>
          </a:xfrm>
          <a:prstGeom prst="rect">
            <a:avLst/>
          </a:prstGeom>
          <a:noFill/>
        </p:spPr>
        <p:txBody>
          <a:bodyPr wrap="square">
            <a:spAutoFit/>
          </a:bodyPr>
          <a:lstStyle/>
          <a:p>
            <a:r>
              <a:rPr lang="en-IN" b="1" dirty="0"/>
              <a:t>Demand Forecast :</a:t>
            </a:r>
          </a:p>
          <a:p>
            <a:endParaRPr lang="en-IN" b="1" dirty="0"/>
          </a:p>
          <a:p>
            <a:r>
              <a:rPr lang="en-IN" dirty="0"/>
              <a:t>Model Maturity- I have shared XGBoost output , they expecting update from their business team</a:t>
            </a:r>
            <a:endParaRPr lang="en-IN" b="1" dirty="0"/>
          </a:p>
          <a:p>
            <a:endParaRPr lang="en-IN" b="1" dirty="0"/>
          </a:p>
          <a:p>
            <a:r>
              <a:rPr lang="en-IN" dirty="0"/>
              <a:t>Order and Shipment Forecasting Improvements :- Made a prophet model tried for 25320 </a:t>
            </a:r>
            <a:r>
              <a:rPr lang="en-IN" dirty="0" err="1"/>
              <a:t>sku</a:t>
            </a:r>
            <a:r>
              <a:rPr lang="en-IN" dirty="0"/>
              <a:t> combinations and it is working for 90 combinations  </a:t>
            </a:r>
            <a:endParaRPr lang="en-IN" b="1" dirty="0"/>
          </a:p>
          <a:p>
            <a:endParaRPr lang="en-IN" dirty="0"/>
          </a:p>
          <a:p>
            <a:endParaRPr lang="en-IN" dirty="0"/>
          </a:p>
        </p:txBody>
      </p:sp>
    </p:spTree>
    <p:extLst>
      <p:ext uri="{BB962C8B-B14F-4D97-AF65-F5344CB8AC3E}">
        <p14:creationId xmlns:p14="http://schemas.microsoft.com/office/powerpoint/2010/main" val="41938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59A8C-9032-DCA1-5D0F-309B98D6FADD}"/>
              </a:ext>
            </a:extLst>
          </p:cNvPr>
          <p:cNvSpPr txBox="1"/>
          <p:nvPr/>
        </p:nvSpPr>
        <p:spPr>
          <a:xfrm>
            <a:off x="1633888" y="1305615"/>
            <a:ext cx="8915399" cy="3693319"/>
          </a:xfrm>
          <a:prstGeom prst="rect">
            <a:avLst/>
          </a:prstGeom>
          <a:noFill/>
        </p:spPr>
        <p:txBody>
          <a:bodyPr wrap="square">
            <a:spAutoFit/>
          </a:bodyPr>
          <a:lstStyle/>
          <a:p>
            <a:r>
              <a:rPr lang="en-IN" b="1" u="sng" dirty="0"/>
              <a:t>5-Mar-24</a:t>
            </a:r>
          </a:p>
          <a:p>
            <a:endParaRPr lang="en-IN" dirty="0"/>
          </a:p>
          <a:p>
            <a:r>
              <a:rPr lang="en-IN" b="1" dirty="0"/>
              <a:t>Now the application is loaded with Vietnam’s </a:t>
            </a:r>
          </a:p>
          <a:p>
            <a:endParaRPr lang="en-IN" b="1" dirty="0"/>
          </a:p>
          <a:p>
            <a:r>
              <a:rPr lang="en-IN" b="1" dirty="0"/>
              <a:t>Translation Memories : store records of all translations completed </a:t>
            </a:r>
          </a:p>
          <a:p>
            <a:r>
              <a:rPr lang="en-IN" b="1" dirty="0"/>
              <a:t> The users would like the tool to store records of all translations completed and ‘Learns’ from the history</a:t>
            </a:r>
          </a:p>
          <a:p>
            <a:endParaRPr lang="en-IN" b="1" dirty="0"/>
          </a:p>
          <a:p>
            <a:r>
              <a:rPr lang="en-IN" b="1" dirty="0"/>
              <a:t>Need one session on .</a:t>
            </a:r>
            <a:r>
              <a:rPr lang="en-IN" b="1" dirty="0" err="1"/>
              <a:t>indd</a:t>
            </a:r>
            <a:r>
              <a:rPr lang="en-IN" b="1" dirty="0"/>
              <a:t> files, how they look like and how to </a:t>
            </a:r>
            <a:r>
              <a:rPr lang="en-IN" b="1" dirty="0" err="1"/>
              <a:t>opne</a:t>
            </a:r>
            <a:r>
              <a:rPr lang="en-IN" b="1" dirty="0"/>
              <a:t> them</a:t>
            </a:r>
          </a:p>
          <a:p>
            <a:endParaRPr lang="en-IN" dirty="0"/>
          </a:p>
          <a:p>
            <a:r>
              <a:rPr lang="en-IN" dirty="0"/>
              <a:t>We were asked to add some more features to </a:t>
            </a:r>
            <a:r>
              <a:rPr lang="en-IN" dirty="0" err="1"/>
              <a:t>techsupportGpt</a:t>
            </a:r>
            <a:endParaRPr lang="en-IN" dirty="0"/>
          </a:p>
          <a:p>
            <a:endParaRPr lang="en-IN" dirty="0"/>
          </a:p>
          <a:p>
            <a:r>
              <a:rPr lang="en-IN" dirty="0"/>
              <a:t>Arrange a session to show the INDD files. </a:t>
            </a:r>
          </a:p>
        </p:txBody>
      </p:sp>
    </p:spTree>
    <p:extLst>
      <p:ext uri="{BB962C8B-B14F-4D97-AF65-F5344CB8AC3E}">
        <p14:creationId xmlns:p14="http://schemas.microsoft.com/office/powerpoint/2010/main" val="332778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2055C7-05D0-7220-859C-901A28CC3FD6}"/>
              </a:ext>
            </a:extLst>
          </p:cNvPr>
          <p:cNvSpPr txBox="1"/>
          <p:nvPr/>
        </p:nvSpPr>
        <p:spPr>
          <a:xfrm>
            <a:off x="613611" y="752186"/>
            <a:ext cx="9877926" cy="1754326"/>
          </a:xfrm>
          <a:prstGeom prst="rect">
            <a:avLst/>
          </a:prstGeom>
          <a:noFill/>
        </p:spPr>
        <p:txBody>
          <a:bodyPr wrap="square">
            <a:spAutoFit/>
          </a:bodyPr>
          <a:lstStyle/>
          <a:p>
            <a:r>
              <a:rPr lang="en-IN" dirty="0"/>
              <a:t>1. New intent ‘Service’ is added in the data science code.</a:t>
            </a:r>
          </a:p>
          <a:p>
            <a:r>
              <a:rPr lang="en-IN" dirty="0"/>
              <a:t>2. Resolved the issue for the below questions. Once redeployed they will be effective in the URL</a:t>
            </a:r>
          </a:p>
          <a:p>
            <a:pPr marL="742950" lvl="1" indent="-285750">
              <a:buFont typeface="Arial" panose="020B0604020202020204" pitchFamily="34" charset="0"/>
              <a:buChar char="•"/>
            </a:pPr>
            <a:r>
              <a:rPr lang="en-IN" dirty="0"/>
              <a:t>FNET - Can you guide me through the process of sending my Fluke thermal imager for service?</a:t>
            </a:r>
          </a:p>
          <a:p>
            <a:pPr marL="742950" lvl="1" indent="-285750">
              <a:buFont typeface="Arial" panose="020B0604020202020204" pitchFamily="34" charset="0"/>
              <a:buChar char="•"/>
            </a:pPr>
            <a:r>
              <a:rPr lang="en-IN" dirty="0"/>
              <a:t>FNET - How do I get my Link IQ screen replaced?</a:t>
            </a:r>
          </a:p>
          <a:p>
            <a:pPr marL="742950" lvl="1" indent="-285750">
              <a:buFont typeface="Arial" panose="020B0604020202020204" pitchFamily="34" charset="0"/>
              <a:buChar char="•"/>
            </a:pPr>
            <a:r>
              <a:rPr lang="en-IN" dirty="0"/>
              <a:t>FNET - what adapters are available for deadweight testers?</a:t>
            </a:r>
          </a:p>
          <a:p>
            <a:r>
              <a:rPr lang="en-IN" dirty="0"/>
              <a:t>3. Identified issues like the information for the questions are not available.</a:t>
            </a:r>
          </a:p>
        </p:txBody>
      </p:sp>
      <p:graphicFrame>
        <p:nvGraphicFramePr>
          <p:cNvPr id="4" name="Table 3">
            <a:extLst>
              <a:ext uri="{FF2B5EF4-FFF2-40B4-BE49-F238E27FC236}">
                <a16:creationId xmlns:a16="http://schemas.microsoft.com/office/drawing/2014/main" id="{5E928B89-5B3B-B930-834E-4787A4645B43}"/>
              </a:ext>
            </a:extLst>
          </p:cNvPr>
          <p:cNvGraphicFramePr>
            <a:graphicFrameLocks noGrp="1"/>
          </p:cNvGraphicFramePr>
          <p:nvPr>
            <p:extLst>
              <p:ext uri="{D42A27DB-BD31-4B8C-83A1-F6EECF244321}">
                <p14:modId xmlns:p14="http://schemas.microsoft.com/office/powerpoint/2010/main" val="2376876307"/>
              </p:ext>
            </p:extLst>
          </p:nvPr>
        </p:nvGraphicFramePr>
        <p:xfrm>
          <a:off x="969610" y="2909985"/>
          <a:ext cx="5126390" cy="2883008"/>
        </p:xfrm>
        <a:graphic>
          <a:graphicData uri="http://schemas.openxmlformats.org/drawingml/2006/table">
            <a:tbl>
              <a:tblPr/>
              <a:tblGrid>
                <a:gridCol w="1660950">
                  <a:extLst>
                    <a:ext uri="{9D8B030D-6E8A-4147-A177-3AD203B41FA5}">
                      <a16:colId xmlns:a16="http://schemas.microsoft.com/office/drawing/2014/main" val="273122431"/>
                    </a:ext>
                  </a:extLst>
                </a:gridCol>
                <a:gridCol w="984267">
                  <a:extLst>
                    <a:ext uri="{9D8B030D-6E8A-4147-A177-3AD203B41FA5}">
                      <a16:colId xmlns:a16="http://schemas.microsoft.com/office/drawing/2014/main" val="621046576"/>
                    </a:ext>
                  </a:extLst>
                </a:gridCol>
                <a:gridCol w="1496906">
                  <a:extLst>
                    <a:ext uri="{9D8B030D-6E8A-4147-A177-3AD203B41FA5}">
                      <a16:colId xmlns:a16="http://schemas.microsoft.com/office/drawing/2014/main" val="1806695576"/>
                    </a:ext>
                  </a:extLst>
                </a:gridCol>
                <a:gridCol w="984267">
                  <a:extLst>
                    <a:ext uri="{9D8B030D-6E8A-4147-A177-3AD203B41FA5}">
                      <a16:colId xmlns:a16="http://schemas.microsoft.com/office/drawing/2014/main" val="4198487312"/>
                    </a:ext>
                  </a:extLst>
                </a:gridCol>
              </a:tblGrid>
              <a:tr h="404878">
                <a:tc>
                  <a:txBody>
                    <a:bodyPr/>
                    <a:lstStyle/>
                    <a:p>
                      <a:pPr algn="l" fontAlgn="ctr"/>
                      <a:r>
                        <a:rPr lang="en-IN" sz="16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600" b="1" i="0" u="none" strike="noStrike">
                          <a:solidFill>
                            <a:srgbClr val="000000"/>
                          </a:solidFill>
                          <a:effectLst/>
                          <a:latin typeface="Calibri" panose="020F0502020204030204" pitchFamily="34" charset="0"/>
                        </a:rPr>
                        <a:t>FNET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600" b="1" i="0" u="none" strike="noStrike">
                          <a:solidFill>
                            <a:srgbClr val="000000"/>
                          </a:solidFill>
                          <a:effectLst/>
                          <a:latin typeface="Calibri" panose="020F0502020204030204" pitchFamily="34" charset="0"/>
                        </a:rPr>
                        <a:t>Fluke Industrial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IN" sz="1600" b="1" i="0" u="none" strike="noStrike" dirty="0">
                          <a:solidFill>
                            <a:srgbClr val="000000"/>
                          </a:solidFill>
                          <a:effectLst/>
                          <a:latin typeface="Calibri" panose="020F0502020204030204" pitchFamily="34" charset="0"/>
                        </a:rPr>
                        <a:t>total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09572002"/>
                  </a:ext>
                </a:extLst>
              </a:tr>
              <a:tr h="495626">
                <a:tc>
                  <a:txBody>
                    <a:bodyPr/>
                    <a:lstStyle/>
                    <a:p>
                      <a:pPr algn="l" fontAlgn="ctr"/>
                      <a:r>
                        <a:rPr lang="en-IN" sz="1600" b="0" i="0" u="none" strike="noStrike">
                          <a:solidFill>
                            <a:srgbClr val="000000"/>
                          </a:solidFill>
                          <a:effectLst/>
                          <a:latin typeface="Calibri" panose="020F0502020204030204" pitchFamily="34" charset="0"/>
                        </a:rPr>
                        <a:t>Total no of Questions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098985"/>
                  </a:ext>
                </a:extLst>
              </a:tr>
              <a:tr h="495626">
                <a:tc>
                  <a:txBody>
                    <a:bodyPr/>
                    <a:lstStyle/>
                    <a:p>
                      <a:pPr algn="l" fontAlgn="ctr"/>
                      <a:r>
                        <a:rPr lang="en-IN" sz="1600" b="0" i="0" u="none" strike="noStrike">
                          <a:solidFill>
                            <a:srgbClr val="000000"/>
                          </a:solidFill>
                          <a:effectLst/>
                          <a:latin typeface="Calibri" panose="020F0502020204030204" pitchFamily="34" charset="0"/>
                        </a:rPr>
                        <a:t>Yes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76458603"/>
                  </a:ext>
                </a:extLst>
              </a:tr>
              <a:tr h="495626">
                <a:tc>
                  <a:txBody>
                    <a:bodyPr/>
                    <a:lstStyle/>
                    <a:p>
                      <a:pPr algn="l" fontAlgn="ctr"/>
                      <a:r>
                        <a:rPr lang="en-IN" sz="1600" b="0" i="0" u="none" strike="noStrike">
                          <a:solidFill>
                            <a:srgbClr val="000000"/>
                          </a:solidFill>
                          <a:effectLst/>
                          <a:latin typeface="Calibri" panose="020F0502020204030204" pitchFamily="34" charset="0"/>
                        </a:rPr>
                        <a:t>Fixed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902211430"/>
                  </a:ext>
                </a:extLst>
              </a:tr>
              <a:tr h="495626">
                <a:tc>
                  <a:txBody>
                    <a:bodyPr/>
                    <a:lstStyle/>
                    <a:p>
                      <a:pPr algn="l" fontAlgn="ctr"/>
                      <a:r>
                        <a:rPr lang="en-IN" sz="1600" b="0" i="0" u="none" strike="noStrike">
                          <a:solidFill>
                            <a:srgbClr val="000000"/>
                          </a:solidFill>
                          <a:effectLst/>
                          <a:latin typeface="Calibri" panose="020F0502020204030204" pitchFamily="34" charset="0"/>
                        </a:rPr>
                        <a:t>To Be Checked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292883244"/>
                  </a:ext>
                </a:extLst>
              </a:tr>
              <a:tr h="495626">
                <a:tc>
                  <a:txBody>
                    <a:bodyPr/>
                    <a:lstStyle/>
                    <a:p>
                      <a:pPr algn="l" fontAlgn="ctr"/>
                      <a:r>
                        <a:rPr lang="en-IN" sz="1600" b="0" i="0" u="none" strike="noStrike">
                          <a:solidFill>
                            <a:srgbClr val="000000"/>
                          </a:solidFill>
                          <a:effectLst/>
                          <a:latin typeface="Calibri" panose="020F0502020204030204" pitchFamily="34" charset="0"/>
                        </a:rPr>
                        <a:t>Clarifications Required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275362860"/>
                  </a:ext>
                </a:extLst>
              </a:tr>
            </a:tbl>
          </a:graphicData>
        </a:graphic>
      </p:graphicFrame>
    </p:spTree>
    <p:extLst>
      <p:ext uri="{BB962C8B-B14F-4D97-AF65-F5344CB8AC3E}">
        <p14:creationId xmlns:p14="http://schemas.microsoft.com/office/powerpoint/2010/main" val="4201907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65452-819E-091D-95BC-F9B1E885A0C1}"/>
              </a:ext>
            </a:extLst>
          </p:cNvPr>
          <p:cNvPicPr>
            <a:picLocks noChangeAspect="1"/>
          </p:cNvPicPr>
          <p:nvPr/>
        </p:nvPicPr>
        <p:blipFill>
          <a:blip r:embed="rId2"/>
          <a:stretch>
            <a:fillRect/>
          </a:stretch>
        </p:blipFill>
        <p:spPr>
          <a:xfrm>
            <a:off x="1482881" y="1015876"/>
            <a:ext cx="5626389" cy="2413124"/>
          </a:xfrm>
          <a:prstGeom prst="rect">
            <a:avLst/>
          </a:prstGeom>
        </p:spPr>
      </p:pic>
    </p:spTree>
    <p:extLst>
      <p:ext uri="{BB962C8B-B14F-4D97-AF65-F5344CB8AC3E}">
        <p14:creationId xmlns:p14="http://schemas.microsoft.com/office/powerpoint/2010/main" val="3050492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B27AF5-BFEC-08B9-8A8B-142D807E477E}"/>
              </a:ext>
            </a:extLst>
          </p:cNvPr>
          <p:cNvSpPr txBox="1"/>
          <p:nvPr/>
        </p:nvSpPr>
        <p:spPr>
          <a:xfrm>
            <a:off x="863868" y="1183710"/>
            <a:ext cx="6097604" cy="2308324"/>
          </a:xfrm>
          <a:prstGeom prst="rect">
            <a:avLst/>
          </a:prstGeom>
          <a:noFill/>
        </p:spPr>
        <p:txBody>
          <a:bodyPr wrap="square">
            <a:spAutoFit/>
          </a:bodyPr>
          <a:lstStyle/>
          <a:p>
            <a:r>
              <a:rPr lang="en-IN" dirty="0"/>
              <a:t>try to rephrase the question</a:t>
            </a:r>
          </a:p>
          <a:p>
            <a:r>
              <a:rPr lang="en-IN" dirty="0"/>
              <a:t>Ask specifically what exactly you want</a:t>
            </a:r>
          </a:p>
          <a:p>
            <a:r>
              <a:rPr lang="en-IN" dirty="0"/>
              <a:t>try the question once again</a:t>
            </a:r>
          </a:p>
          <a:p>
            <a:r>
              <a:rPr lang="en-IN" dirty="0"/>
              <a:t>Only 90% is the accuracy since it is a bot. It can not 100%</a:t>
            </a:r>
          </a:p>
          <a:p>
            <a:r>
              <a:rPr lang="en-IN" dirty="0"/>
              <a:t>What is #ERR in AMH logic failures? It works. When you ask alone #ERR it wont work.</a:t>
            </a:r>
          </a:p>
          <a:p>
            <a:r>
              <a:rPr lang="en-IN" dirty="0"/>
              <a:t>Restart the conversation and try</a:t>
            </a:r>
          </a:p>
          <a:p>
            <a:r>
              <a:rPr lang="en-IN" dirty="0"/>
              <a:t>Use the alternative questions suggested</a:t>
            </a:r>
          </a:p>
        </p:txBody>
      </p:sp>
      <p:sp>
        <p:nvSpPr>
          <p:cNvPr id="4" name="TextBox 3">
            <a:extLst>
              <a:ext uri="{FF2B5EF4-FFF2-40B4-BE49-F238E27FC236}">
                <a16:creationId xmlns:a16="http://schemas.microsoft.com/office/drawing/2014/main" id="{719BA7F0-47BC-0204-238B-71F2967DA77F}"/>
              </a:ext>
            </a:extLst>
          </p:cNvPr>
          <p:cNvSpPr txBox="1"/>
          <p:nvPr/>
        </p:nvSpPr>
        <p:spPr>
          <a:xfrm>
            <a:off x="353727" y="316914"/>
            <a:ext cx="9637295" cy="400110"/>
          </a:xfrm>
          <a:prstGeom prst="rect">
            <a:avLst/>
          </a:prstGeom>
          <a:noFill/>
        </p:spPr>
        <p:txBody>
          <a:bodyPr wrap="square">
            <a:spAutoFit/>
          </a:bodyPr>
          <a:lstStyle/>
          <a:p>
            <a:r>
              <a:rPr lang="en-IN" sz="2000" b="1" dirty="0"/>
              <a:t>Code of getting responses from fluke-</a:t>
            </a:r>
            <a:r>
              <a:rPr lang="en-IN" sz="2000" b="1" dirty="0" err="1"/>
              <a:t>ts</a:t>
            </a:r>
            <a:r>
              <a:rPr lang="en-IN" sz="2000" b="1" dirty="0"/>
              <a:t>-</a:t>
            </a:r>
            <a:r>
              <a:rPr lang="en-IN" sz="2000" b="1" dirty="0" err="1"/>
              <a:t>gpt</a:t>
            </a:r>
            <a:endParaRPr lang="en-IN" sz="2000" b="1" dirty="0"/>
          </a:p>
        </p:txBody>
      </p:sp>
      <p:sp>
        <p:nvSpPr>
          <p:cNvPr id="6" name="TextBox 5">
            <a:extLst>
              <a:ext uri="{FF2B5EF4-FFF2-40B4-BE49-F238E27FC236}">
                <a16:creationId xmlns:a16="http://schemas.microsoft.com/office/drawing/2014/main" id="{381EA5D4-4654-D69E-ABCC-F80E7F6B9282}"/>
              </a:ext>
            </a:extLst>
          </p:cNvPr>
          <p:cNvSpPr txBox="1"/>
          <p:nvPr/>
        </p:nvSpPr>
        <p:spPr>
          <a:xfrm>
            <a:off x="863868" y="4171287"/>
            <a:ext cx="6097604" cy="1754326"/>
          </a:xfrm>
          <a:prstGeom prst="rect">
            <a:avLst/>
          </a:prstGeom>
          <a:noFill/>
        </p:spPr>
        <p:txBody>
          <a:bodyPr wrap="square">
            <a:spAutoFit/>
          </a:bodyPr>
          <a:lstStyle/>
          <a:p>
            <a:pPr marL="285750" indent="-285750" rtl="0">
              <a:buFont typeface="Arial" panose="020B0604020202020204" pitchFamily="34" charset="0"/>
              <a:buChar char="•"/>
            </a:pPr>
            <a:r>
              <a:rPr lang="en-IN" dirty="0"/>
              <a:t>Price</a:t>
            </a:r>
          </a:p>
          <a:p>
            <a:pPr marL="285750" indent="-285750" rtl="0">
              <a:buFont typeface="Arial" panose="020B0604020202020204" pitchFamily="34" charset="0"/>
              <a:buChar char="•"/>
            </a:pPr>
            <a:r>
              <a:rPr lang="en-IN" dirty="0"/>
              <a:t>Warranty</a:t>
            </a:r>
          </a:p>
          <a:p>
            <a:pPr marL="285750" indent="-285750" rtl="0">
              <a:buFont typeface="Arial" panose="020B0604020202020204" pitchFamily="34" charset="0"/>
              <a:buChar char="•"/>
            </a:pPr>
            <a:r>
              <a:rPr lang="en-IN" dirty="0"/>
              <a:t>Repair, spare parts, maintenance, service</a:t>
            </a:r>
          </a:p>
          <a:p>
            <a:pPr marL="285750" indent="-285750" rtl="0">
              <a:buFont typeface="Arial" panose="020B0604020202020204" pitchFamily="34" charset="0"/>
              <a:buChar char="•"/>
            </a:pPr>
            <a:r>
              <a:rPr lang="en-IN" dirty="0"/>
              <a:t>Safe</a:t>
            </a:r>
          </a:p>
          <a:p>
            <a:pPr marL="285750" indent="-285750" rtl="0">
              <a:buFont typeface="Arial" panose="020B0604020202020204" pitchFamily="34" charset="0"/>
              <a:buChar char="•"/>
            </a:pPr>
            <a:r>
              <a:rPr lang="en-IN" dirty="0"/>
              <a:t>Product recommendations</a:t>
            </a:r>
          </a:p>
          <a:p>
            <a:pPr marL="285750" indent="-285750" rtl="0">
              <a:buFont typeface="Arial" panose="020B0604020202020204" pitchFamily="34" charset="0"/>
              <a:buChar char="•"/>
            </a:pPr>
            <a:r>
              <a:rPr lang="en-IN" dirty="0"/>
              <a:t>Clear</a:t>
            </a:r>
          </a:p>
        </p:txBody>
      </p:sp>
    </p:spTree>
    <p:extLst>
      <p:ext uri="{BB962C8B-B14F-4D97-AF65-F5344CB8AC3E}">
        <p14:creationId xmlns:p14="http://schemas.microsoft.com/office/powerpoint/2010/main" val="1537721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B2D220-6B11-EF4B-3EB2-FD5CC717A684}"/>
              </a:ext>
            </a:extLst>
          </p:cNvPr>
          <p:cNvSpPr txBox="1"/>
          <p:nvPr/>
        </p:nvSpPr>
        <p:spPr>
          <a:xfrm>
            <a:off x="577516" y="1016335"/>
            <a:ext cx="11040177" cy="5755422"/>
          </a:xfrm>
          <a:prstGeom prst="rect">
            <a:avLst/>
          </a:prstGeom>
          <a:noFill/>
        </p:spPr>
        <p:txBody>
          <a:bodyPr wrap="square">
            <a:spAutoFit/>
          </a:bodyPr>
          <a:lstStyle/>
          <a:p>
            <a:r>
              <a:rPr lang="en-IN" sz="1600" dirty="0"/>
              <a:t>Not considering the setup time. Which is 40% of development time</a:t>
            </a:r>
          </a:p>
          <a:p>
            <a:r>
              <a:rPr lang="en-IN" sz="1600" dirty="0"/>
              <a:t>They should keep half an hour slot in the morning to connect with India team before 9PM</a:t>
            </a:r>
          </a:p>
          <a:p>
            <a:r>
              <a:rPr lang="en-IN" sz="1600" dirty="0"/>
              <a:t>Delay in Azure accesses</a:t>
            </a:r>
          </a:p>
          <a:p>
            <a:r>
              <a:rPr lang="en-IN" sz="1600" dirty="0"/>
              <a:t>Delay in Responses for providing the input source data</a:t>
            </a:r>
          </a:p>
          <a:p>
            <a:r>
              <a:rPr lang="en-IN" sz="1600" dirty="0"/>
              <a:t>Too many customer stake holders</a:t>
            </a:r>
          </a:p>
          <a:p>
            <a:r>
              <a:rPr lang="en-IN" sz="1600" b="1" dirty="0"/>
              <a:t>Delay in providing the user test cases</a:t>
            </a:r>
          </a:p>
          <a:p>
            <a:r>
              <a:rPr lang="en-IN" sz="1600" dirty="0"/>
              <a:t>Latest Hot fix code integrated</a:t>
            </a:r>
          </a:p>
          <a:p>
            <a:r>
              <a:rPr lang="en-IN" sz="1600" b="1" dirty="0"/>
              <a:t>In sufficient band width due to sharing the resource on multiple projects. (Resource band width is shared with </a:t>
            </a:r>
            <a:r>
              <a:rPr lang="en-IN" sz="1600" b="1" dirty="0" err="1"/>
              <a:t>flukeGPT</a:t>
            </a:r>
            <a:r>
              <a:rPr lang="en-IN" sz="1600" b="1" dirty="0"/>
              <a:t> and Document translator activities)</a:t>
            </a:r>
          </a:p>
          <a:p>
            <a:r>
              <a:rPr lang="en-IN" sz="1600" dirty="0"/>
              <a:t>Getting multiple setup error (Ask questions, Postman)</a:t>
            </a:r>
          </a:p>
          <a:p>
            <a:r>
              <a:rPr lang="en-IN" sz="1600" b="0" i="0" u="none" strike="noStrike" dirty="0">
                <a:solidFill>
                  <a:srgbClr val="000000"/>
                </a:solidFill>
                <a:effectLst/>
                <a:latin typeface="Calibri" panose="020F0502020204030204" pitchFamily="34" charset="0"/>
              </a:rPr>
              <a:t>Incorrect responses in </a:t>
            </a:r>
            <a:r>
              <a:rPr lang="en-IN" sz="1600" b="0" i="0" u="none" strike="noStrike" dirty="0" err="1">
                <a:solidFill>
                  <a:srgbClr val="000000"/>
                </a:solidFill>
                <a:effectLst/>
                <a:latin typeface="Calibri" panose="020F0502020204030204" pitchFamily="34" charset="0"/>
              </a:rPr>
              <a:t>flukeGPT</a:t>
            </a:r>
            <a:r>
              <a:rPr lang="en-IN" sz="1600" b="0" i="0" u="none" strike="noStrike" dirty="0">
                <a:solidFill>
                  <a:srgbClr val="000000"/>
                </a:solidFill>
                <a:effectLst/>
                <a:latin typeface="Calibri" panose="020F0502020204030204" pitchFamily="34" charset="0"/>
              </a:rPr>
              <a:t> model 9 out of 11, whi</a:t>
            </a:r>
            <a:r>
              <a:rPr lang="en-IN" sz="1600" dirty="0">
                <a:solidFill>
                  <a:srgbClr val="000000"/>
                </a:solidFill>
                <a:latin typeface="Calibri" panose="020F0502020204030204" pitchFamily="34" charset="0"/>
              </a:rPr>
              <a:t>ch were identified by Rob</a:t>
            </a:r>
            <a:endParaRPr lang="en-IN" sz="1600" dirty="0"/>
          </a:p>
          <a:p>
            <a:r>
              <a:rPr lang="en-IN" sz="1600" b="0" i="0" u="none" strike="noStrike" dirty="0">
                <a:solidFill>
                  <a:srgbClr val="000000"/>
                </a:solidFill>
                <a:effectLst/>
                <a:latin typeface="Calibri" panose="020F0502020204030204" pitchFamily="34" charset="0"/>
              </a:rPr>
              <a:t>Amazon workspace not working</a:t>
            </a:r>
            <a:r>
              <a:rPr lang="en-IN" sz="1600" dirty="0"/>
              <a:t> </a:t>
            </a:r>
          </a:p>
          <a:p>
            <a:r>
              <a:rPr lang="en-IN" sz="1600" dirty="0"/>
              <a:t>Existing web scraping code does not work for these </a:t>
            </a:r>
            <a:r>
              <a:rPr lang="en-IN" sz="1600" dirty="0" err="1"/>
              <a:t>urls</a:t>
            </a:r>
            <a:r>
              <a:rPr lang="en-IN" sz="1600" dirty="0"/>
              <a:t>.</a:t>
            </a:r>
          </a:p>
          <a:p>
            <a:r>
              <a:rPr lang="en-IN" sz="1600" b="0" i="0" u="none" strike="noStrike" dirty="0">
                <a:solidFill>
                  <a:srgbClr val="000000"/>
                </a:solidFill>
                <a:effectLst/>
                <a:latin typeface="Calibri" panose="020F0502020204030204" pitchFamily="34" charset="0"/>
              </a:rPr>
              <a:t>UAT resource creation delay 3 days</a:t>
            </a:r>
            <a:r>
              <a:rPr lang="en-IN" sz="1600" dirty="0"/>
              <a:t> </a:t>
            </a:r>
          </a:p>
          <a:p>
            <a:endParaRPr lang="en-IN" sz="1600" dirty="0"/>
          </a:p>
          <a:p>
            <a:endParaRPr lang="en-IN" sz="1600" dirty="0"/>
          </a:p>
          <a:p>
            <a:pPr lvl="0"/>
            <a:r>
              <a:rPr lang="en-IN" sz="1600" dirty="0">
                <a:effectLst/>
                <a:latin typeface="Calibri" panose="020F0502020204030204" pitchFamily="34" charset="0"/>
                <a:ea typeface="Times New Roman" panose="02020603050405020304" pitchFamily="18" charset="0"/>
              </a:rPr>
              <a:t>Web scrapped the documents from the new data sources which are shared by the fluke-</a:t>
            </a:r>
            <a:r>
              <a:rPr lang="en-IN" sz="1600" dirty="0" err="1">
                <a:effectLst/>
                <a:latin typeface="Calibri" panose="020F0502020204030204" pitchFamily="34" charset="0"/>
                <a:ea typeface="Times New Roman" panose="02020603050405020304" pitchFamily="18" charset="0"/>
              </a:rPr>
              <a:t>techsupport</a:t>
            </a:r>
            <a:r>
              <a:rPr lang="en-IN" sz="1600" dirty="0">
                <a:effectLst/>
                <a:latin typeface="Calibri" panose="020F0502020204030204" pitchFamily="34" charset="0"/>
                <a:ea typeface="Times New Roman" panose="02020603050405020304" pitchFamily="18" charset="0"/>
              </a:rPr>
              <a:t>-</a:t>
            </a:r>
            <a:r>
              <a:rPr lang="en-IN" sz="1600" dirty="0" err="1">
                <a:effectLst/>
                <a:latin typeface="Calibri" panose="020F0502020204030204" pitchFamily="34" charset="0"/>
                <a:ea typeface="Times New Roman" panose="02020603050405020304" pitchFamily="18" charset="0"/>
              </a:rPr>
              <a:t>gpt</a:t>
            </a:r>
            <a:r>
              <a:rPr lang="en-IN" sz="1600" dirty="0">
                <a:effectLst/>
                <a:latin typeface="Calibri" panose="020F0502020204030204" pitchFamily="34" charset="0"/>
                <a:ea typeface="Times New Roman" panose="02020603050405020304" pitchFamily="18" charset="0"/>
              </a:rPr>
              <a:t> team.</a:t>
            </a:r>
            <a:endParaRPr lang="en-IN" sz="1600" dirty="0">
              <a:effectLst/>
              <a:latin typeface="Calibri" panose="020F0502020204030204" pitchFamily="34" charset="0"/>
              <a:ea typeface="Calibri" panose="020F0502020204030204" pitchFamily="34" charset="0"/>
            </a:endParaRPr>
          </a:p>
          <a:p>
            <a:pPr lvl="0"/>
            <a:r>
              <a:rPr lang="en-IN" sz="1600" dirty="0">
                <a:effectLst/>
                <a:latin typeface="Calibri" panose="020F0502020204030204" pitchFamily="34" charset="0"/>
                <a:ea typeface="Times New Roman" panose="02020603050405020304" pitchFamily="18" charset="0"/>
              </a:rPr>
              <a:t>Zendesk data source files are in parquet format which can’t be accesses by the model. The size is 15+GB. They are converted into CSV format.</a:t>
            </a:r>
            <a:endParaRPr lang="en-IN" sz="1600" dirty="0">
              <a:effectLst/>
              <a:latin typeface="Calibri" panose="020F0502020204030204" pitchFamily="34" charset="0"/>
              <a:ea typeface="Calibri" panose="020F0502020204030204" pitchFamily="34" charset="0"/>
            </a:endParaRPr>
          </a:p>
          <a:p>
            <a:pPr lvl="0"/>
            <a:r>
              <a:rPr lang="en-IN" sz="1600" dirty="0">
                <a:effectLst/>
                <a:latin typeface="Calibri" panose="020F0502020204030204" pitchFamily="34" charset="0"/>
                <a:ea typeface="Times New Roman" panose="02020603050405020304" pitchFamily="18" charset="0"/>
              </a:rPr>
              <a:t>Data is copied into the storage using power automate jobs.</a:t>
            </a:r>
            <a:endParaRPr lang="en-IN" sz="1600" dirty="0">
              <a:effectLst/>
              <a:latin typeface="Calibri" panose="020F0502020204030204" pitchFamily="34" charset="0"/>
              <a:ea typeface="Calibri" panose="020F0502020204030204" pitchFamily="34" charset="0"/>
            </a:endParaRPr>
          </a:p>
          <a:p>
            <a:pPr lvl="0"/>
            <a:r>
              <a:rPr lang="en-IN" sz="1600" dirty="0">
                <a:effectLst/>
                <a:latin typeface="Calibri" panose="020F0502020204030204" pitchFamily="34" charset="0"/>
                <a:ea typeface="Times New Roman" panose="02020603050405020304" pitchFamily="18" charset="0"/>
              </a:rPr>
              <a:t>The existing code is not working to integrate with KATA UI. Investigated the root cause and modified the code.</a:t>
            </a:r>
            <a:endParaRPr lang="en-IN" sz="1600" dirty="0">
              <a:effectLst/>
              <a:latin typeface="Calibri" panose="020F0502020204030204" pitchFamily="34" charset="0"/>
              <a:ea typeface="Calibri" panose="020F0502020204030204" pitchFamily="34" charset="0"/>
            </a:endParaRPr>
          </a:p>
          <a:p>
            <a:pPr lvl="0"/>
            <a:r>
              <a:rPr lang="en-IN" sz="1600" dirty="0">
                <a:effectLst/>
                <a:latin typeface="Calibri" panose="020F0502020204030204" pitchFamily="34" charset="0"/>
                <a:ea typeface="Times New Roman" panose="02020603050405020304" pitchFamily="18" charset="0"/>
              </a:rPr>
              <a:t>1100 </a:t>
            </a:r>
            <a:r>
              <a:rPr lang="en-IN" sz="1600" dirty="0" err="1">
                <a:effectLst/>
                <a:latin typeface="Calibri" panose="020F0502020204030204" pitchFamily="34" charset="0"/>
                <a:ea typeface="Times New Roman" panose="02020603050405020304" pitchFamily="18" charset="0"/>
              </a:rPr>
              <a:t>flukeGPT</a:t>
            </a:r>
            <a:r>
              <a:rPr lang="en-IN" sz="1600" dirty="0">
                <a:effectLst/>
                <a:latin typeface="Calibri" panose="020F0502020204030204" pitchFamily="34" charset="0"/>
                <a:ea typeface="Times New Roman" panose="02020603050405020304" pitchFamily="18" charset="0"/>
              </a:rPr>
              <a:t> testcases are tested again to ensure the consistency. </a:t>
            </a:r>
            <a:endParaRPr lang="en-IN" sz="1600" dirty="0">
              <a:effectLst/>
              <a:latin typeface="Calibri" panose="020F0502020204030204" pitchFamily="34" charset="0"/>
              <a:ea typeface="Calibri" panose="020F0502020204030204" pitchFamily="34" charset="0"/>
            </a:endParaRPr>
          </a:p>
          <a:p>
            <a:endParaRPr lang="en-IN" sz="1600" dirty="0"/>
          </a:p>
        </p:txBody>
      </p:sp>
      <p:sp>
        <p:nvSpPr>
          <p:cNvPr id="7" name="TextBox 6">
            <a:extLst>
              <a:ext uri="{FF2B5EF4-FFF2-40B4-BE49-F238E27FC236}">
                <a16:creationId xmlns:a16="http://schemas.microsoft.com/office/drawing/2014/main" id="{AABC779E-75C6-3BA2-872B-6FD2B6FA577C}"/>
              </a:ext>
            </a:extLst>
          </p:cNvPr>
          <p:cNvSpPr txBox="1"/>
          <p:nvPr/>
        </p:nvSpPr>
        <p:spPr>
          <a:xfrm>
            <a:off x="353727" y="316914"/>
            <a:ext cx="9637295" cy="400110"/>
          </a:xfrm>
          <a:prstGeom prst="rect">
            <a:avLst/>
          </a:prstGeom>
          <a:noFill/>
        </p:spPr>
        <p:txBody>
          <a:bodyPr wrap="square">
            <a:spAutoFit/>
          </a:bodyPr>
          <a:lstStyle/>
          <a:p>
            <a:r>
              <a:rPr lang="en-IN" sz="2000" b="1" dirty="0"/>
              <a:t>Challenges in execution of fluke-</a:t>
            </a:r>
            <a:r>
              <a:rPr lang="en-IN" sz="2000" b="1" dirty="0" err="1"/>
              <a:t>ts</a:t>
            </a:r>
            <a:r>
              <a:rPr lang="en-IN" sz="2000" b="1" dirty="0"/>
              <a:t>-</a:t>
            </a:r>
            <a:r>
              <a:rPr lang="en-IN" sz="2000" b="1" dirty="0" err="1"/>
              <a:t>gpt</a:t>
            </a:r>
            <a:endParaRPr lang="en-IN" sz="2000" b="1" dirty="0"/>
          </a:p>
        </p:txBody>
      </p:sp>
    </p:spTree>
    <p:extLst>
      <p:ext uri="{BB962C8B-B14F-4D97-AF65-F5344CB8AC3E}">
        <p14:creationId xmlns:p14="http://schemas.microsoft.com/office/powerpoint/2010/main" val="3961849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0E295-F298-1FB8-A484-F10D9B9FF7BE}"/>
              </a:ext>
            </a:extLst>
          </p:cNvPr>
          <p:cNvSpPr txBox="1"/>
          <p:nvPr/>
        </p:nvSpPr>
        <p:spPr>
          <a:xfrm>
            <a:off x="806115" y="1063939"/>
            <a:ext cx="6097604" cy="1200329"/>
          </a:xfrm>
          <a:prstGeom prst="rect">
            <a:avLst/>
          </a:prstGeom>
          <a:noFill/>
        </p:spPr>
        <p:txBody>
          <a:bodyPr wrap="square">
            <a:spAutoFit/>
          </a:bodyPr>
          <a:lstStyle/>
          <a:p>
            <a:r>
              <a:rPr lang="en-IN" dirty="0"/>
              <a:t>Got a question in Italian. It has given the correct answer</a:t>
            </a:r>
          </a:p>
          <a:p>
            <a:endParaRPr lang="en-IN" dirty="0"/>
          </a:p>
          <a:p>
            <a:r>
              <a:rPr lang="en-IN" dirty="0"/>
              <a:t>The answers are pretty good for many and surprising specific, precise. In many cases</a:t>
            </a:r>
          </a:p>
        </p:txBody>
      </p:sp>
      <p:sp>
        <p:nvSpPr>
          <p:cNvPr id="4" name="TextBox 3">
            <a:extLst>
              <a:ext uri="{FF2B5EF4-FFF2-40B4-BE49-F238E27FC236}">
                <a16:creationId xmlns:a16="http://schemas.microsoft.com/office/drawing/2014/main" id="{A9E81F13-445B-C9AB-80A8-F5B07789DC83}"/>
              </a:ext>
            </a:extLst>
          </p:cNvPr>
          <p:cNvSpPr txBox="1"/>
          <p:nvPr/>
        </p:nvSpPr>
        <p:spPr>
          <a:xfrm>
            <a:off x="353727" y="316914"/>
            <a:ext cx="9637295" cy="400110"/>
          </a:xfrm>
          <a:prstGeom prst="rect">
            <a:avLst/>
          </a:prstGeom>
          <a:noFill/>
        </p:spPr>
        <p:txBody>
          <a:bodyPr wrap="square">
            <a:spAutoFit/>
          </a:bodyPr>
          <a:lstStyle/>
          <a:p>
            <a:r>
              <a:rPr lang="en-IN" sz="2000" b="1" dirty="0"/>
              <a:t>Highlights</a:t>
            </a:r>
          </a:p>
        </p:txBody>
      </p:sp>
    </p:spTree>
    <p:extLst>
      <p:ext uri="{BB962C8B-B14F-4D97-AF65-F5344CB8AC3E}">
        <p14:creationId xmlns:p14="http://schemas.microsoft.com/office/powerpoint/2010/main" val="4112970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9">
            <a:extLst>
              <a:ext uri="{FF2B5EF4-FFF2-40B4-BE49-F238E27FC236}">
                <a16:creationId xmlns:a16="http://schemas.microsoft.com/office/drawing/2014/main" id="{5D7311A3-BD0F-47F7-86EF-CE971511F2D2}"/>
              </a:ext>
            </a:extLst>
          </p:cNvPr>
          <p:cNvSpPr txBox="1">
            <a:spLocks/>
          </p:cNvSpPr>
          <p:nvPr/>
        </p:nvSpPr>
        <p:spPr>
          <a:xfrm>
            <a:off x="3983420" y="2266260"/>
            <a:ext cx="3905908" cy="1643588"/>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pt-PT" sz="4400" kern="1200" dirty="0">
                <a:solidFill>
                  <a:schemeClr val="tx1"/>
                </a:solidFill>
                <a:latin typeface="+mj-lt"/>
                <a:ea typeface="+mj-ea"/>
                <a:cs typeface="+mj-cs"/>
              </a:defRPr>
            </a:lvl1pPr>
          </a:lstStyle>
          <a:p>
            <a:pPr algn="ctr"/>
            <a:r>
              <a:rPr lang="en-IN" sz="5400" dirty="0" err="1">
                <a:solidFill>
                  <a:srgbClr val="242424"/>
                </a:solidFill>
                <a:effectLst/>
                <a:latin typeface="Calibri" panose="020F0502020204030204" pitchFamily="34" charset="0"/>
                <a:ea typeface="Calibri" panose="020F0502020204030204" pitchFamily="34" charset="0"/>
              </a:rPr>
              <a:t>FlukeTSGpt</a:t>
            </a:r>
            <a:endParaRPr lang="en-US" sz="5400" dirty="0">
              <a:solidFill>
                <a:srgbClr val="0085B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1281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7DF1B4-E888-50E3-3B5E-C92350FFC9E2}"/>
              </a:ext>
            </a:extLst>
          </p:cNvPr>
          <p:cNvSpPr txBox="1"/>
          <p:nvPr/>
        </p:nvSpPr>
        <p:spPr>
          <a:xfrm>
            <a:off x="573907" y="1257664"/>
            <a:ext cx="10000694" cy="3693319"/>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rPr>
              <a:t>Some of the data is available in the source data and not getting the response in the BOT.</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Some of the responses are going to Safe by default - Resolved</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Azure UAT resources are not created, which is  time taking activity.</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Do not have accesses for UAT and PROD that fluke has to provide.</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Do not have the access share point access, FLK-customer-success</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We have a replacement for Param. It takes time for Arshad MLOPS setup.</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In the response the URLs are incorrect.</a:t>
            </a:r>
          </a:p>
        </p:txBody>
      </p:sp>
      <p:sp>
        <p:nvSpPr>
          <p:cNvPr id="4" name="TextBox 3">
            <a:extLst>
              <a:ext uri="{FF2B5EF4-FFF2-40B4-BE49-F238E27FC236}">
                <a16:creationId xmlns:a16="http://schemas.microsoft.com/office/drawing/2014/main" id="{7FBDDFC9-8E95-326F-5026-1CE60FAFD970}"/>
              </a:ext>
            </a:extLst>
          </p:cNvPr>
          <p:cNvSpPr txBox="1"/>
          <p:nvPr/>
        </p:nvSpPr>
        <p:spPr>
          <a:xfrm>
            <a:off x="353727" y="316914"/>
            <a:ext cx="9637295" cy="369332"/>
          </a:xfrm>
          <a:prstGeom prst="rect">
            <a:avLst/>
          </a:prstGeom>
          <a:noFill/>
        </p:spPr>
        <p:txBody>
          <a:bodyPr wrap="square">
            <a:spAutoFit/>
          </a:bodyPr>
          <a:lstStyle/>
          <a:p>
            <a:r>
              <a:rPr lang="en-IN" dirty="0"/>
              <a:t>https://delphiapi-flkts-frntend-ui-dev-eastus-003.azurewebsites.net/</a:t>
            </a:r>
          </a:p>
        </p:txBody>
      </p:sp>
    </p:spTree>
    <p:extLst>
      <p:ext uri="{BB962C8B-B14F-4D97-AF65-F5344CB8AC3E}">
        <p14:creationId xmlns:p14="http://schemas.microsoft.com/office/powerpoint/2010/main" val="419855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6F9BE-3590-C6FD-5901-B714B14F4953}"/>
              </a:ext>
            </a:extLst>
          </p:cNvPr>
          <p:cNvPicPr>
            <a:picLocks noChangeAspect="1"/>
          </p:cNvPicPr>
          <p:nvPr/>
        </p:nvPicPr>
        <p:blipFill>
          <a:blip r:embed="rId2"/>
          <a:stretch>
            <a:fillRect/>
          </a:stretch>
        </p:blipFill>
        <p:spPr>
          <a:xfrm>
            <a:off x="227784" y="763800"/>
            <a:ext cx="7042512" cy="4070559"/>
          </a:xfrm>
          <a:prstGeom prst="rect">
            <a:avLst/>
          </a:prstGeom>
        </p:spPr>
      </p:pic>
      <p:sp>
        <p:nvSpPr>
          <p:cNvPr id="4" name="TextBox 3">
            <a:extLst>
              <a:ext uri="{FF2B5EF4-FFF2-40B4-BE49-F238E27FC236}">
                <a16:creationId xmlns:a16="http://schemas.microsoft.com/office/drawing/2014/main" id="{9F718860-6615-6971-9614-B9D05C599DB8}"/>
              </a:ext>
            </a:extLst>
          </p:cNvPr>
          <p:cNvSpPr txBox="1"/>
          <p:nvPr/>
        </p:nvSpPr>
        <p:spPr>
          <a:xfrm>
            <a:off x="1427347" y="2873104"/>
            <a:ext cx="10000694" cy="3139321"/>
          </a:xfrm>
          <a:prstGeom prst="rect">
            <a:avLst/>
          </a:prstGeom>
          <a:noFill/>
        </p:spPr>
        <p:txBody>
          <a:bodyPr wrap="square">
            <a:spAutoFit/>
          </a:bodyPr>
          <a:lstStyle/>
          <a:p>
            <a:r>
              <a:rPr lang="en-IN" b="1" dirty="0">
                <a:latin typeface="Calibri" panose="020F0502020204030204" pitchFamily="34" charset="0"/>
                <a:ea typeface="Calibri" panose="020F0502020204030204" pitchFamily="34" charset="0"/>
              </a:rPr>
              <a:t>Fluke team is supposed to try the question in right way. Try multiple times. Reform question</a:t>
            </a:r>
          </a:p>
          <a:p>
            <a:endParaRPr lang="en-IN" b="1" dirty="0">
              <a:latin typeface="Calibri" panose="020F0502020204030204" pitchFamily="34" charset="0"/>
              <a:ea typeface="Calibri" panose="020F0502020204030204" pitchFamily="34" charset="0"/>
            </a:endParaRPr>
          </a:p>
          <a:p>
            <a:r>
              <a:rPr lang="en-IN" b="1" dirty="0">
                <a:latin typeface="Calibri" panose="020F0502020204030204" pitchFamily="34" charset="0"/>
                <a:ea typeface="Calibri" panose="020F0502020204030204" pitchFamily="34" charset="0"/>
              </a:rPr>
              <a:t>Tried lot of questions the response is good. </a:t>
            </a:r>
          </a:p>
          <a:p>
            <a:endParaRPr lang="en-IN" b="1" dirty="0">
              <a:latin typeface="Calibri" panose="020F0502020204030204" pitchFamily="34" charset="0"/>
              <a:ea typeface="Calibri" panose="020F0502020204030204" pitchFamily="34" charset="0"/>
            </a:endParaRPr>
          </a:p>
          <a:p>
            <a:r>
              <a:rPr lang="en-IN" b="1" dirty="0">
                <a:latin typeface="Calibri" panose="020F0502020204030204" pitchFamily="34" charset="0"/>
                <a:ea typeface="Calibri" panose="020F0502020204030204" pitchFamily="34" charset="0"/>
              </a:rPr>
              <a:t>Tried Italian question what customer has asked it is also good</a:t>
            </a:r>
          </a:p>
          <a:p>
            <a:endParaRPr lang="en-IN" b="1" dirty="0">
              <a:latin typeface="Calibri" panose="020F0502020204030204" pitchFamily="34" charset="0"/>
              <a:ea typeface="Calibri" panose="020F0502020204030204" pitchFamily="34" charset="0"/>
            </a:endParaRPr>
          </a:p>
          <a:p>
            <a:endParaRPr lang="en-IN" b="1" dirty="0">
              <a:latin typeface="Calibri" panose="020F0502020204030204" pitchFamily="34" charset="0"/>
              <a:ea typeface="Calibri" panose="020F0502020204030204" pitchFamily="34" charset="0"/>
            </a:endParaRPr>
          </a:p>
          <a:p>
            <a:endParaRPr lang="en-IN" b="1" dirty="0">
              <a:latin typeface="Calibri" panose="020F0502020204030204" pitchFamily="34" charset="0"/>
              <a:ea typeface="Calibri" panose="020F0502020204030204" pitchFamily="34" charset="0"/>
            </a:endParaRPr>
          </a:p>
          <a:p>
            <a:r>
              <a:rPr lang="en-IN" b="1" dirty="0">
                <a:latin typeface="Calibri" panose="020F0502020204030204" pitchFamily="34" charset="0"/>
                <a:ea typeface="Calibri" panose="020F0502020204030204" pitchFamily="34" charset="0"/>
              </a:rPr>
              <a:t>Service,  repair, replace, warranty,</a:t>
            </a:r>
          </a:p>
          <a:p>
            <a:endParaRPr lang="en-IN" b="1" dirty="0">
              <a:latin typeface="Calibri" panose="020F0502020204030204" pitchFamily="34" charset="0"/>
              <a:ea typeface="Calibri" panose="020F0502020204030204" pitchFamily="34" charset="0"/>
            </a:endParaRPr>
          </a:p>
          <a:p>
            <a:r>
              <a:rPr lang="en-IN" b="1" dirty="0">
                <a:latin typeface="Calibri" panose="020F0502020204030204" pitchFamily="34" charset="0"/>
                <a:ea typeface="Calibri" panose="020F0502020204030204" pitchFamily="34" charset="0"/>
              </a:rPr>
              <a:t>Product, specifications, part numbers, 	for batteries etc..</a:t>
            </a:r>
          </a:p>
        </p:txBody>
      </p:sp>
    </p:spTree>
    <p:extLst>
      <p:ext uri="{BB962C8B-B14F-4D97-AF65-F5344CB8AC3E}">
        <p14:creationId xmlns:p14="http://schemas.microsoft.com/office/powerpoint/2010/main" val="721826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12641-9062-9517-473A-DC8A6AEC2B23}"/>
              </a:ext>
            </a:extLst>
          </p:cNvPr>
          <p:cNvPicPr>
            <a:picLocks noChangeAspect="1"/>
          </p:cNvPicPr>
          <p:nvPr/>
        </p:nvPicPr>
        <p:blipFill>
          <a:blip r:embed="rId2"/>
          <a:stretch>
            <a:fillRect/>
          </a:stretch>
        </p:blipFill>
        <p:spPr>
          <a:xfrm>
            <a:off x="952946" y="363210"/>
            <a:ext cx="8687246" cy="4261069"/>
          </a:xfrm>
          <a:prstGeom prst="rect">
            <a:avLst/>
          </a:prstGeom>
        </p:spPr>
      </p:pic>
      <p:sp>
        <p:nvSpPr>
          <p:cNvPr id="4" name="TextBox 3">
            <a:extLst>
              <a:ext uri="{FF2B5EF4-FFF2-40B4-BE49-F238E27FC236}">
                <a16:creationId xmlns:a16="http://schemas.microsoft.com/office/drawing/2014/main" id="{45590AAF-F4CB-4EDB-ECBD-CE90E3D01EED}"/>
              </a:ext>
            </a:extLst>
          </p:cNvPr>
          <p:cNvSpPr txBox="1"/>
          <p:nvPr/>
        </p:nvSpPr>
        <p:spPr>
          <a:xfrm>
            <a:off x="1095653" y="5433424"/>
            <a:ext cx="10000694" cy="1200329"/>
          </a:xfrm>
          <a:prstGeom prst="rect">
            <a:avLst/>
          </a:prstGeom>
          <a:noFill/>
        </p:spPr>
        <p:txBody>
          <a:bodyPr wrap="square">
            <a:spAutoFit/>
          </a:bodyPr>
          <a:lstStyle/>
          <a:p>
            <a:r>
              <a:rPr lang="en-IN" b="1" dirty="0">
                <a:latin typeface="Calibri" panose="020F0502020204030204" pitchFamily="34" charset="0"/>
                <a:ea typeface="Calibri" panose="020F0502020204030204" pitchFamily="34" charset="0"/>
              </a:rPr>
              <a:t>Compatible products</a:t>
            </a:r>
          </a:p>
          <a:p>
            <a:endParaRPr lang="en-IN" b="1" dirty="0">
              <a:latin typeface="Calibri" panose="020F0502020204030204" pitchFamily="34" charset="0"/>
              <a:ea typeface="Calibri" panose="020F0502020204030204" pitchFamily="34" charset="0"/>
            </a:endParaRPr>
          </a:p>
          <a:p>
            <a:r>
              <a:rPr lang="en-IN" b="1" dirty="0" err="1">
                <a:latin typeface="Calibri" panose="020F0502020204030204" pitchFamily="34" charset="0"/>
                <a:ea typeface="Calibri" panose="020F0502020204030204" pitchFamily="34" charset="0"/>
              </a:rPr>
              <a:t>Superseeds</a:t>
            </a:r>
            <a:r>
              <a:rPr lang="en-IN" b="1" dirty="0">
                <a:latin typeface="Calibri" panose="020F0502020204030204" pitchFamily="34" charset="0"/>
                <a:ea typeface="Calibri" panose="020F0502020204030204" pitchFamily="34" charset="0"/>
              </a:rPr>
              <a:t> is Fluke.com not </a:t>
            </a:r>
            <a:r>
              <a:rPr lang="en-IN" b="1" dirty="0" err="1">
                <a:latin typeface="Calibri" panose="020F0502020204030204" pitchFamily="34" charset="0"/>
                <a:ea typeface="Calibri" panose="020F0502020204030204" pitchFamily="34" charset="0"/>
              </a:rPr>
              <a:t>flukenetworks</a:t>
            </a:r>
            <a:r>
              <a:rPr lang="en-IN" b="1" dirty="0">
                <a:latin typeface="Calibri" panose="020F0502020204030204" pitchFamily="34" charset="0"/>
                <a:ea typeface="Calibri" panose="020F0502020204030204" pitchFamily="34" charset="0"/>
              </a:rPr>
              <a:t>, fluke</a:t>
            </a:r>
          </a:p>
          <a:p>
            <a:r>
              <a:rPr lang="en-IN" b="1" dirty="0">
                <a:latin typeface="Calibri" panose="020F0502020204030204" pitchFamily="34" charset="0"/>
                <a:ea typeface="Calibri" panose="020F0502020204030204" pitchFamily="34" charset="0"/>
              </a:rPr>
              <a:t>More interested on </a:t>
            </a:r>
            <a:r>
              <a:rPr lang="en-IN" b="1" dirty="0" err="1">
                <a:latin typeface="Calibri" panose="020F0502020204030204" pitchFamily="34" charset="0"/>
                <a:ea typeface="Calibri" panose="020F0502020204030204" pitchFamily="34" charset="0"/>
              </a:rPr>
              <a:t>fcal</a:t>
            </a:r>
            <a:r>
              <a:rPr lang="en-IN" b="1" dirty="0">
                <a:latin typeface="Calibri" panose="020F0502020204030204" pitchFamily="34" charset="0"/>
                <a:ea typeface="Calibri" panose="020F0502020204030204" pitchFamily="34" charset="0"/>
              </a:rPr>
              <a:t>, </a:t>
            </a:r>
            <a:r>
              <a:rPr lang="en-IN" b="1" dirty="0" err="1">
                <a:latin typeface="Calibri" panose="020F0502020204030204" pitchFamily="34" charset="0"/>
                <a:ea typeface="Calibri" panose="020F0502020204030204" pitchFamily="34" charset="0"/>
              </a:rPr>
              <a:t>ecal</a:t>
            </a:r>
            <a:r>
              <a:rPr lang="en-IN" b="1" dirty="0">
                <a:latin typeface="Calibri" panose="020F0502020204030204" pitchFamily="34" charset="0"/>
                <a:ea typeface="Calibri" panose="020F0502020204030204" pitchFamily="34" charset="0"/>
              </a:rPr>
              <a:t> etc.. </a:t>
            </a:r>
          </a:p>
        </p:txBody>
      </p:sp>
    </p:spTree>
    <p:extLst>
      <p:ext uri="{BB962C8B-B14F-4D97-AF65-F5344CB8AC3E}">
        <p14:creationId xmlns:p14="http://schemas.microsoft.com/office/powerpoint/2010/main" val="2977716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B1DBC-CF52-1B80-C2FC-69F26BB6444F}"/>
              </a:ext>
            </a:extLst>
          </p:cNvPr>
          <p:cNvSpPr txBox="1"/>
          <p:nvPr/>
        </p:nvSpPr>
        <p:spPr>
          <a:xfrm>
            <a:off x="1209173" y="1397675"/>
            <a:ext cx="8242835" cy="4524315"/>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Fluke-</a:t>
            </a:r>
            <a:r>
              <a:rPr lang="en-IN" sz="1800" dirty="0" err="1">
                <a:effectLst/>
                <a:latin typeface="Calibri" panose="020F0502020204030204" pitchFamily="34" charset="0"/>
                <a:ea typeface="Calibri" panose="020F0502020204030204" pitchFamily="34" charset="0"/>
              </a:rPr>
              <a:t>techsupport</a:t>
            </a:r>
            <a:r>
              <a:rPr lang="en-IN" sz="1800" dirty="0">
                <a:effectLst/>
                <a:latin typeface="Calibri" panose="020F0502020204030204" pitchFamily="34" charset="0"/>
                <a:ea typeface="Calibri" panose="020F0502020204030204" pitchFamily="34" charset="0"/>
              </a:rPr>
              <a:t>-</a:t>
            </a:r>
            <a:r>
              <a:rPr lang="en-IN" sz="1800" dirty="0" err="1">
                <a:effectLst/>
                <a:latin typeface="Calibri" panose="020F0502020204030204" pitchFamily="34" charset="0"/>
                <a:ea typeface="Calibri" panose="020F0502020204030204" pitchFamily="34" charset="0"/>
              </a:rPr>
              <a:t>gpt</a:t>
            </a:r>
            <a:r>
              <a:rPr lang="en-IN" sz="1800" dirty="0">
                <a:effectLst/>
                <a:latin typeface="Calibri" panose="020F0502020204030204" pitchFamily="34" charset="0"/>
                <a:ea typeface="Calibri" panose="020F0502020204030204" pitchFamily="34" charset="0"/>
              </a:rPr>
              <a:t> DEV </a:t>
            </a:r>
            <a:r>
              <a:rPr lang="en-IN" dirty="0">
                <a:latin typeface="Calibri" panose="020F0502020204030204" pitchFamily="34" charset="0"/>
                <a:ea typeface="Calibri" panose="020F0502020204030204" pitchFamily="34" charset="0"/>
              </a:rPr>
              <a:t>deployment is there in this week. </a:t>
            </a:r>
          </a:p>
          <a:p>
            <a:r>
              <a:rPr lang="en-IN" dirty="0">
                <a:latin typeface="Calibri" panose="020F0502020204030204" pitchFamily="34" charset="0"/>
                <a:ea typeface="Calibri" panose="020F0502020204030204" pitchFamily="34" charset="0"/>
              </a:rPr>
              <a:t>Facing challenges. The test cases are failing</a:t>
            </a:r>
          </a:p>
          <a:p>
            <a:r>
              <a:rPr lang="en-IN" dirty="0">
                <a:latin typeface="Calibri" panose="020F0502020204030204" pitchFamily="34" charset="0"/>
                <a:ea typeface="Calibri" panose="020F0502020204030204" pitchFamily="34" charset="0"/>
              </a:rPr>
              <a:t>Team is working on weekends and holidays.</a:t>
            </a:r>
          </a:p>
          <a:p>
            <a:r>
              <a:rPr lang="en-IN" dirty="0">
                <a:latin typeface="Calibri" panose="020F0502020204030204" pitchFamily="34" charset="0"/>
                <a:ea typeface="Calibri" panose="020F0502020204030204" pitchFamily="34" charset="0"/>
              </a:rPr>
              <a:t>Customers will be going on vacation.</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What are the next projects coming? </a:t>
            </a:r>
          </a:p>
          <a:p>
            <a:r>
              <a:rPr lang="en-IN" b="1" dirty="0">
                <a:latin typeface="Calibri" panose="020F0502020204030204" pitchFamily="34" charset="0"/>
                <a:ea typeface="Calibri" panose="020F0502020204030204" pitchFamily="34" charset="0"/>
              </a:rPr>
              <a:t>Can we add one junior resource so that I can coordinate and get it done.</a:t>
            </a:r>
          </a:p>
          <a:p>
            <a:r>
              <a:rPr lang="en-IN" dirty="0">
                <a:latin typeface="Calibri" panose="020F0502020204030204" pitchFamily="34" charset="0"/>
                <a:ea typeface="Calibri" panose="020F0502020204030204" pitchFamily="34" charset="0"/>
              </a:rPr>
              <a:t>Connect with Piyush and discuss once</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The test cases. They will go vacation next week.</a:t>
            </a:r>
          </a:p>
          <a:p>
            <a:r>
              <a:rPr lang="en-IN" dirty="0">
                <a:latin typeface="Calibri" panose="020F0502020204030204" pitchFamily="34" charset="0"/>
                <a:ea typeface="Calibri" panose="020F0502020204030204" pitchFamily="34" charset="0"/>
              </a:rPr>
              <a:t>New data integration</a:t>
            </a:r>
          </a:p>
          <a:p>
            <a:r>
              <a:rPr lang="en-IN" dirty="0">
                <a:latin typeface="Calibri" panose="020F0502020204030204" pitchFamily="34" charset="0"/>
                <a:ea typeface="Calibri" panose="020F0502020204030204" pitchFamily="34" charset="0"/>
              </a:rPr>
              <a:t>User testing is going on parallel</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Language addition that can be done</a:t>
            </a:r>
          </a:p>
          <a:p>
            <a:r>
              <a:rPr lang="en-IN" dirty="0">
                <a:latin typeface="Calibri" panose="020F0502020204030204" pitchFamily="34" charset="0"/>
                <a:ea typeface="Calibri" panose="020F0502020204030204" pitchFamily="34" charset="0"/>
              </a:rPr>
              <a:t>Most of the guys will be in December vacation from next week</a:t>
            </a:r>
          </a:p>
          <a:p>
            <a:endParaRPr lang="en-IN"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0144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59A8C-9032-DCA1-5D0F-309B98D6FADD}"/>
              </a:ext>
            </a:extLst>
          </p:cNvPr>
          <p:cNvSpPr txBox="1"/>
          <p:nvPr/>
        </p:nvSpPr>
        <p:spPr>
          <a:xfrm>
            <a:off x="1633888" y="1305615"/>
            <a:ext cx="8915399" cy="3139321"/>
          </a:xfrm>
          <a:prstGeom prst="rect">
            <a:avLst/>
          </a:prstGeom>
          <a:noFill/>
        </p:spPr>
        <p:txBody>
          <a:bodyPr wrap="square">
            <a:spAutoFit/>
          </a:bodyPr>
          <a:lstStyle/>
          <a:p>
            <a:r>
              <a:rPr lang="en-IN" dirty="0"/>
              <a:t>Today's call check which metric they are looking for </a:t>
            </a:r>
          </a:p>
          <a:p>
            <a:endParaRPr lang="en-IN" dirty="0"/>
          </a:p>
          <a:p>
            <a:r>
              <a:rPr lang="en-IN" dirty="0"/>
              <a:t>7Pm call with Kyle - Need signoff by this weekend</a:t>
            </a:r>
          </a:p>
          <a:p>
            <a:endParaRPr lang="en-IN" dirty="0"/>
          </a:p>
          <a:p>
            <a:endParaRPr lang="en-IN" dirty="0"/>
          </a:p>
          <a:p>
            <a:r>
              <a:rPr lang="en-IN" dirty="0"/>
              <a:t>Weekly metrics.. </a:t>
            </a:r>
          </a:p>
          <a:p>
            <a:r>
              <a:rPr lang="en-IN" dirty="0"/>
              <a:t>We already provided for number of documents. They asked for filename, Source language and target language, extension, size and time stamp. </a:t>
            </a:r>
          </a:p>
          <a:p>
            <a:r>
              <a:rPr lang="en-IN" dirty="0"/>
              <a:t>They have to prepare a report from that with the Power BI guy.</a:t>
            </a:r>
          </a:p>
          <a:p>
            <a:endParaRPr lang="en-IN" dirty="0"/>
          </a:p>
          <a:p>
            <a:r>
              <a:rPr lang="en-IN" dirty="0"/>
              <a:t>It </a:t>
            </a:r>
            <a:r>
              <a:rPr lang="en-IN" dirty="0" err="1"/>
              <a:t>includs</a:t>
            </a:r>
            <a:r>
              <a:rPr lang="en-IN" dirty="0"/>
              <a:t> MB. We can add one more column of usage of the Azure translator service</a:t>
            </a:r>
          </a:p>
        </p:txBody>
      </p:sp>
    </p:spTree>
    <p:extLst>
      <p:ext uri="{BB962C8B-B14F-4D97-AF65-F5344CB8AC3E}">
        <p14:creationId xmlns:p14="http://schemas.microsoft.com/office/powerpoint/2010/main" val="865960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B1DBC-CF52-1B80-C2FC-69F26BB6444F}"/>
              </a:ext>
            </a:extLst>
          </p:cNvPr>
          <p:cNvSpPr txBox="1"/>
          <p:nvPr/>
        </p:nvSpPr>
        <p:spPr>
          <a:xfrm>
            <a:off x="1209173" y="1397675"/>
            <a:ext cx="824283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The intent for the Safety, legal, spam are resolved. The application is to be redeployed </a:t>
            </a:r>
            <a:endParaRPr lang="en-IN"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72286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8D4E6C-865F-2111-1EFA-344E98F6F5F0}"/>
              </a:ext>
            </a:extLst>
          </p:cNvPr>
          <p:cNvPicPr>
            <a:picLocks noChangeAspect="1"/>
          </p:cNvPicPr>
          <p:nvPr/>
        </p:nvPicPr>
        <p:blipFill>
          <a:blip r:embed="rId2"/>
          <a:stretch>
            <a:fillRect/>
          </a:stretch>
        </p:blipFill>
        <p:spPr>
          <a:xfrm>
            <a:off x="1001027" y="356208"/>
            <a:ext cx="9432758" cy="6145583"/>
          </a:xfrm>
          <a:prstGeom prst="rect">
            <a:avLst/>
          </a:prstGeom>
        </p:spPr>
      </p:pic>
    </p:spTree>
    <p:extLst>
      <p:ext uri="{BB962C8B-B14F-4D97-AF65-F5344CB8AC3E}">
        <p14:creationId xmlns:p14="http://schemas.microsoft.com/office/powerpoint/2010/main" val="4232087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826BC5A-1256-4CDD-7E78-C56E886F3132}"/>
              </a:ext>
            </a:extLst>
          </p:cNvPr>
          <p:cNvGraphicFramePr>
            <a:graphicFrameLocks noGrp="1"/>
          </p:cNvGraphicFramePr>
          <p:nvPr/>
        </p:nvGraphicFramePr>
        <p:xfrm>
          <a:off x="2934051" y="1825627"/>
          <a:ext cx="6323898" cy="4351334"/>
        </p:xfrm>
        <a:graphic>
          <a:graphicData uri="http://schemas.openxmlformats.org/drawingml/2006/table">
            <a:tbl>
              <a:tblPr>
                <a:tableStyleId>{5C22544A-7EE6-4342-B048-85BDC9FD1C3A}</a:tableStyleId>
              </a:tblPr>
              <a:tblGrid>
                <a:gridCol w="936873">
                  <a:extLst>
                    <a:ext uri="{9D8B030D-6E8A-4147-A177-3AD203B41FA5}">
                      <a16:colId xmlns:a16="http://schemas.microsoft.com/office/drawing/2014/main" val="2273008198"/>
                    </a:ext>
                  </a:extLst>
                </a:gridCol>
                <a:gridCol w="351328">
                  <a:extLst>
                    <a:ext uri="{9D8B030D-6E8A-4147-A177-3AD203B41FA5}">
                      <a16:colId xmlns:a16="http://schemas.microsoft.com/office/drawing/2014/main" val="1184634512"/>
                    </a:ext>
                  </a:extLst>
                </a:gridCol>
                <a:gridCol w="351328">
                  <a:extLst>
                    <a:ext uri="{9D8B030D-6E8A-4147-A177-3AD203B41FA5}">
                      <a16:colId xmlns:a16="http://schemas.microsoft.com/office/drawing/2014/main" val="2887538600"/>
                    </a:ext>
                  </a:extLst>
                </a:gridCol>
                <a:gridCol w="351328">
                  <a:extLst>
                    <a:ext uri="{9D8B030D-6E8A-4147-A177-3AD203B41FA5}">
                      <a16:colId xmlns:a16="http://schemas.microsoft.com/office/drawing/2014/main" val="4068334472"/>
                    </a:ext>
                  </a:extLst>
                </a:gridCol>
                <a:gridCol w="505033">
                  <a:extLst>
                    <a:ext uri="{9D8B030D-6E8A-4147-A177-3AD203B41FA5}">
                      <a16:colId xmlns:a16="http://schemas.microsoft.com/office/drawing/2014/main" val="20500220"/>
                    </a:ext>
                  </a:extLst>
                </a:gridCol>
                <a:gridCol w="988109">
                  <a:extLst>
                    <a:ext uri="{9D8B030D-6E8A-4147-A177-3AD203B41FA5}">
                      <a16:colId xmlns:a16="http://schemas.microsoft.com/office/drawing/2014/main" val="2677569743"/>
                    </a:ext>
                  </a:extLst>
                </a:gridCol>
                <a:gridCol w="988109">
                  <a:extLst>
                    <a:ext uri="{9D8B030D-6E8A-4147-A177-3AD203B41FA5}">
                      <a16:colId xmlns:a16="http://schemas.microsoft.com/office/drawing/2014/main" val="135506884"/>
                    </a:ext>
                  </a:extLst>
                </a:gridCol>
                <a:gridCol w="351328">
                  <a:extLst>
                    <a:ext uri="{9D8B030D-6E8A-4147-A177-3AD203B41FA5}">
                      <a16:colId xmlns:a16="http://schemas.microsoft.com/office/drawing/2014/main" val="4056092507"/>
                    </a:ext>
                  </a:extLst>
                </a:gridCol>
                <a:gridCol w="351328">
                  <a:extLst>
                    <a:ext uri="{9D8B030D-6E8A-4147-A177-3AD203B41FA5}">
                      <a16:colId xmlns:a16="http://schemas.microsoft.com/office/drawing/2014/main" val="2712759898"/>
                    </a:ext>
                  </a:extLst>
                </a:gridCol>
                <a:gridCol w="351328">
                  <a:extLst>
                    <a:ext uri="{9D8B030D-6E8A-4147-A177-3AD203B41FA5}">
                      <a16:colId xmlns:a16="http://schemas.microsoft.com/office/drawing/2014/main" val="1400606983"/>
                    </a:ext>
                  </a:extLst>
                </a:gridCol>
                <a:gridCol w="797806">
                  <a:extLst>
                    <a:ext uri="{9D8B030D-6E8A-4147-A177-3AD203B41FA5}">
                      <a16:colId xmlns:a16="http://schemas.microsoft.com/office/drawing/2014/main" val="152393784"/>
                    </a:ext>
                  </a:extLst>
                </a:gridCol>
              </a:tblGrid>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107486860"/>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User Input </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095700207"/>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ctr"/>
                      <a:r>
                        <a:rPr lang="en-IN" sz="600" u="none" strike="noStrike">
                          <a:effectLst/>
                        </a:rPr>
                        <a:t>Question</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129755192"/>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ctr"/>
                      <a:r>
                        <a:rPr lang="en-IN" sz="600" u="none" strike="noStrike">
                          <a:effectLst/>
                        </a:rPr>
                        <a:t>FastAPI</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gridSpan="2">
                  <a:txBody>
                    <a:bodyPr/>
                    <a:lstStyle/>
                    <a:p>
                      <a:pPr algn="l" fontAlgn="b"/>
                      <a:r>
                        <a:rPr lang="en-IN" sz="600" u="none" strike="noStrike">
                          <a:effectLst/>
                        </a:rPr>
                        <a:t>What is the price</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832501412"/>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ctr"/>
                      <a:r>
                        <a:rPr lang="en-IN" sz="600" u="none" strike="noStrike">
                          <a:effectLst/>
                        </a:rPr>
                        <a:t>Asgi.py</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522822610"/>
                  </a:ext>
                </a:extLst>
              </a:tr>
              <a:tr h="21226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ctr"/>
                      <a:r>
                        <a:rPr lang="en-IN" sz="600" u="none" strike="noStrike">
                          <a:effectLst/>
                        </a:rPr>
                        <a:t>V2/Chat/Completions (All the chat logic)</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499504986"/>
                  </a:ext>
                </a:extLst>
              </a:tr>
              <a:tr h="318391">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History is presnet or not in the SQL</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SQL </a:t>
                      </a:r>
                      <a:br>
                        <a:rPr lang="en-IN" sz="600" u="none" strike="noStrike">
                          <a:effectLst/>
                        </a:rPr>
                      </a:br>
                      <a:r>
                        <a:rPr lang="en-IN" sz="600" u="none" strike="noStrike">
                          <a:effectLst/>
                        </a:rPr>
                        <a:t>Cosmos DB</a:t>
                      </a:r>
                      <a:endParaRPr lang="en-IN" sz="600" b="0" i="0" u="none" strike="noStrike">
                        <a:solidFill>
                          <a:srgbClr val="000000"/>
                        </a:solidFill>
                        <a:effectLst/>
                        <a:latin typeface="Calibri" panose="020F0502020204030204" pitchFamily="34" charset="0"/>
                      </a:endParaRPr>
                    </a:p>
                  </a:txBody>
                  <a:tcPr marL="3660" marR="3660" marT="3660" marB="0" anchor="b"/>
                </a:tc>
                <a:tc gridSpan="3">
                  <a:txBody>
                    <a:bodyPr/>
                    <a:lstStyle/>
                    <a:p>
                      <a:pPr algn="l" fontAlgn="b"/>
                      <a:r>
                        <a:rPr lang="en-IN" sz="600" u="none" strike="noStrike">
                          <a:effectLst/>
                        </a:rPr>
                        <a:t>What will CosmosDB do</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06584645"/>
                  </a:ext>
                </a:extLst>
              </a:tr>
              <a:tr h="212260">
                <a:tc>
                  <a:txBody>
                    <a:bodyPr/>
                    <a:lstStyle/>
                    <a:p>
                      <a:pPr algn="l" fontAlgn="b"/>
                      <a:r>
                        <a:rPr lang="en-IN" sz="600" u="none" strike="noStrike">
                          <a:effectLst/>
                        </a:rPr>
                        <a:t>History</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5 chunks</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Intent </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GPT3.5</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Cogsearch, Get the relavent Chunks</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Product name</a:t>
                      </a:r>
                      <a:endParaRPr lang="en-IN" sz="600" b="0" i="0" u="none" strike="noStrike">
                        <a:solidFill>
                          <a:srgbClr val="000000"/>
                        </a:solidFill>
                        <a:effectLst/>
                        <a:latin typeface="Calibri" panose="020F0502020204030204" pitchFamily="34" charset="0"/>
                      </a:endParaRPr>
                    </a:p>
                  </a:txBody>
                  <a:tcPr marL="3660" marR="3660" marT="3660" marB="0" anchor="b"/>
                </a:tc>
                <a:tc gridSpan="2">
                  <a:txBody>
                    <a:bodyPr/>
                    <a:lstStyle/>
                    <a:p>
                      <a:pPr algn="l" fontAlgn="b"/>
                      <a:r>
                        <a:rPr lang="en-IN" sz="600" u="none" strike="noStrike">
                          <a:effectLst/>
                        </a:rPr>
                        <a:t>price page</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extLst>
                  <a:ext uri="{0D108BD9-81ED-4DB2-BD59-A6C34878D82A}">
                    <a16:rowId xmlns:a16="http://schemas.microsoft.com/office/drawing/2014/main" val="541712299"/>
                  </a:ext>
                </a:extLst>
              </a:tr>
              <a:tr h="21226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Checking the intent from question</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Price</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2427375950"/>
                  </a:ext>
                </a:extLst>
              </a:tr>
              <a:tr h="318391">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87V</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If safety, do not call the model. Provides the hard-coded response.</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441136542"/>
                  </a:ext>
                </a:extLst>
              </a:tr>
              <a:tr h="318391">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gridSpan="2">
                  <a:txBody>
                    <a:bodyPr/>
                    <a:lstStyle/>
                    <a:p>
                      <a:pPr algn="l" fontAlgn="b"/>
                      <a:r>
                        <a:rPr lang="en-IN" sz="600" u="none" strike="noStrike">
                          <a:effectLst/>
                        </a:rPr>
                        <a:t>hot environment</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Based on the intent it will get the price from the cogsearch documents</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940849717"/>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524679509"/>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gridSpan="4">
                  <a:txBody>
                    <a:bodyPr/>
                    <a:lstStyle/>
                    <a:p>
                      <a:pPr algn="l" fontAlgn="b"/>
                      <a:r>
                        <a:rPr lang="en-IN" sz="600" u="none" strike="noStrike">
                          <a:effectLst/>
                        </a:rPr>
                        <a:t>87V is used in the hot environment</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359582188"/>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4004643059"/>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8534439"/>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439099002"/>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measure</a:t>
                      </a:r>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512168821"/>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gridSpan="2">
                  <a:txBody>
                    <a:bodyPr/>
                    <a:lstStyle/>
                    <a:p>
                      <a:pPr algn="l" fontAlgn="b"/>
                      <a:r>
                        <a:rPr lang="en-IN" sz="600" u="none" strike="noStrike">
                          <a:effectLst/>
                        </a:rPr>
                        <a:t>Temperature</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703180585"/>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gridSpan="5">
                  <a:txBody>
                    <a:bodyPr/>
                    <a:lstStyle/>
                    <a:p>
                      <a:pPr algn="l" fontAlgn="b"/>
                      <a:r>
                        <a:rPr lang="en-IN" sz="600" u="none" strike="noStrike">
                          <a:effectLst/>
                        </a:rPr>
                        <a:t>The thermal multimeter is use to measure the temperature</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2032041543"/>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312406772"/>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r>
                        <a:rPr lang="en-IN" sz="600" u="none" strike="noStrike">
                          <a:effectLst/>
                        </a:rPr>
                        <a:t>Streaming </a:t>
                      </a:r>
                      <a:endParaRPr lang="en-IN" sz="600" b="0" i="0" u="none" strike="noStrike">
                        <a:solidFill>
                          <a:srgbClr val="000000"/>
                        </a:solidFill>
                        <a:effectLst/>
                        <a:latin typeface="Calibri" panose="020F0502020204030204" pitchFamily="34" charset="0"/>
                      </a:endParaRPr>
                    </a:p>
                  </a:txBody>
                  <a:tcPr marL="3660" marR="3660" marT="3660" marB="0" anchor="b"/>
                </a:tc>
                <a:tc gridSpan="2">
                  <a:txBody>
                    <a:bodyPr/>
                    <a:lstStyle/>
                    <a:p>
                      <a:pPr algn="l" fontAlgn="b"/>
                      <a:r>
                        <a:rPr lang="en-IN" sz="600" u="none" strike="noStrike">
                          <a:effectLst/>
                        </a:rPr>
                        <a:t>The flow of words</a:t>
                      </a:r>
                      <a:endParaRPr lang="en-IN" sz="600" b="0" i="0" u="none" strike="noStrike">
                        <a:solidFill>
                          <a:srgbClr val="000000"/>
                        </a:solidFill>
                        <a:effectLst/>
                        <a:latin typeface="Calibri" panose="020F0502020204030204" pitchFamily="34" charset="0"/>
                      </a:endParaRPr>
                    </a:p>
                  </a:txBody>
                  <a:tcPr marL="3660" marR="3660" marT="3660" marB="0" anchor="b"/>
                </a:tc>
                <a:tc hMerge="1">
                  <a:txBody>
                    <a:bodyPr/>
                    <a:lstStyle/>
                    <a:p>
                      <a:endParaRPr lang="en-IN"/>
                    </a:p>
                  </a:txBody>
                  <a:tcPr/>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698715140"/>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3666859730"/>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2371265216"/>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488432669"/>
                  </a:ext>
                </a:extLst>
              </a:tr>
              <a:tr h="318391">
                <a:tc>
                  <a:txBody>
                    <a:bodyPr/>
                    <a:lstStyle/>
                    <a:p>
                      <a:pPr algn="l" fontAlgn="ctr"/>
                      <a:r>
                        <a:rPr lang="en-IN" sz="600" u="none" strike="noStrike">
                          <a:effectLst/>
                        </a:rPr>
                        <a:t>to measure tempurature, thermal multi meter is required</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Streaming</a:t>
                      </a:r>
                      <a:endParaRPr lang="en-IN" sz="600" b="1"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Thermal</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Multimeter</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is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used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to</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measure</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temperature</a:t>
                      </a:r>
                      <a:endParaRPr lang="en-IN" sz="600" b="0" i="0" u="none" strike="noStrike">
                        <a:solidFill>
                          <a:srgbClr val="000000"/>
                        </a:solidFill>
                        <a:effectLst/>
                        <a:latin typeface="Calibri" panose="020F0502020204030204" pitchFamily="34" charset="0"/>
                      </a:endParaRPr>
                    </a:p>
                  </a:txBody>
                  <a:tcPr marL="3660" marR="3660" marT="3660" marB="0" anchor="ctr"/>
                </a:tc>
                <a:extLst>
                  <a:ext uri="{0D108BD9-81ED-4DB2-BD59-A6C34878D82A}">
                    <a16:rowId xmlns:a16="http://schemas.microsoft.com/office/drawing/2014/main" val="2393172044"/>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574589927"/>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444805653"/>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790757780"/>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extLst>
                  <a:ext uri="{0D108BD9-81ED-4DB2-BD59-A6C34878D82A}">
                    <a16:rowId xmlns:a16="http://schemas.microsoft.com/office/drawing/2014/main" val="1913733918"/>
                  </a:ext>
                </a:extLst>
              </a:tr>
              <a:tr h="106130">
                <a:tc>
                  <a:txBody>
                    <a:bodyPr/>
                    <a:lstStyle/>
                    <a:p>
                      <a:pPr algn="l" fontAlgn="b"/>
                      <a:endParaRPr lang="en-IN" sz="600" b="0" i="0" u="none" strike="noStrike">
                        <a:solidFill>
                          <a:srgbClr val="000000"/>
                        </a:solidFill>
                        <a:effectLst/>
                        <a:latin typeface="Calibri" panose="020F0502020204030204" pitchFamily="34" charset="0"/>
                      </a:endParaRPr>
                    </a:p>
                  </a:txBody>
                  <a:tcPr marL="3660" marR="3660" marT="3660" marB="0" anchor="b"/>
                </a:tc>
                <a:tc>
                  <a:txBody>
                    <a:bodyPr/>
                    <a:lstStyle/>
                    <a:p>
                      <a:pPr algn="l" fontAlgn="ctr"/>
                      <a:r>
                        <a:rPr lang="en-IN" sz="600" u="none" strike="noStrike">
                          <a:effectLst/>
                        </a:rPr>
                        <a:t>Streaming</a:t>
                      </a:r>
                      <a:endParaRPr lang="en-IN" sz="600" b="1"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Thermal</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Multimeter</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is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used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to</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measure</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a:effectLst/>
                        </a:rPr>
                        <a:t>the </a:t>
                      </a:r>
                      <a:endParaRPr lang="en-IN" sz="600" b="0" i="0" u="none" strike="noStrike">
                        <a:solidFill>
                          <a:srgbClr val="000000"/>
                        </a:solidFill>
                        <a:effectLst/>
                        <a:latin typeface="Calibri" panose="020F0502020204030204" pitchFamily="34" charset="0"/>
                      </a:endParaRPr>
                    </a:p>
                  </a:txBody>
                  <a:tcPr marL="3660" marR="3660" marT="3660" marB="0" anchor="ctr"/>
                </a:tc>
                <a:tc>
                  <a:txBody>
                    <a:bodyPr/>
                    <a:lstStyle/>
                    <a:p>
                      <a:pPr algn="l" fontAlgn="ctr"/>
                      <a:r>
                        <a:rPr lang="en-IN" sz="600" u="none" strike="noStrike" dirty="0">
                          <a:effectLst/>
                        </a:rPr>
                        <a:t>temperature</a:t>
                      </a:r>
                      <a:endParaRPr lang="en-IN" sz="600" b="0" i="0" u="none" strike="noStrike" dirty="0">
                        <a:solidFill>
                          <a:srgbClr val="000000"/>
                        </a:solidFill>
                        <a:effectLst/>
                        <a:latin typeface="Calibri" panose="020F0502020204030204" pitchFamily="34" charset="0"/>
                      </a:endParaRPr>
                    </a:p>
                  </a:txBody>
                  <a:tcPr marL="3660" marR="3660" marT="3660" marB="0" anchor="ctr"/>
                </a:tc>
                <a:extLst>
                  <a:ext uri="{0D108BD9-81ED-4DB2-BD59-A6C34878D82A}">
                    <a16:rowId xmlns:a16="http://schemas.microsoft.com/office/drawing/2014/main" val="2503846075"/>
                  </a:ext>
                </a:extLst>
              </a:tr>
            </a:tbl>
          </a:graphicData>
        </a:graphic>
      </p:graphicFrame>
    </p:spTree>
    <p:extLst>
      <p:ext uri="{BB962C8B-B14F-4D97-AF65-F5344CB8AC3E}">
        <p14:creationId xmlns:p14="http://schemas.microsoft.com/office/powerpoint/2010/main" val="2334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B1DBC-CF52-1B80-C2FC-69F26BB6444F}"/>
              </a:ext>
            </a:extLst>
          </p:cNvPr>
          <p:cNvSpPr txBox="1"/>
          <p:nvPr/>
        </p:nvSpPr>
        <p:spPr>
          <a:xfrm>
            <a:off x="1209173" y="1397675"/>
            <a:ext cx="8242835" cy="2031325"/>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Fluke-</a:t>
            </a:r>
            <a:r>
              <a:rPr lang="en-IN" sz="1800" dirty="0" err="1">
                <a:effectLst/>
                <a:latin typeface="Calibri" panose="020F0502020204030204" pitchFamily="34" charset="0"/>
                <a:ea typeface="Calibri" panose="020F0502020204030204" pitchFamily="34" charset="0"/>
              </a:rPr>
              <a:t>techsupport</a:t>
            </a:r>
            <a:r>
              <a:rPr lang="en-IN" sz="1800" dirty="0">
                <a:effectLst/>
                <a:latin typeface="Calibri" panose="020F0502020204030204" pitchFamily="34" charset="0"/>
                <a:ea typeface="Calibri" panose="020F0502020204030204" pitchFamily="34" charset="0"/>
              </a:rPr>
              <a:t>-</a:t>
            </a:r>
            <a:r>
              <a:rPr lang="en-IN" sz="1800" dirty="0" err="1">
                <a:effectLst/>
                <a:latin typeface="Calibri" panose="020F0502020204030204" pitchFamily="34" charset="0"/>
                <a:ea typeface="Calibri" panose="020F0502020204030204" pitchFamily="34" charset="0"/>
              </a:rPr>
              <a:t>gpt</a:t>
            </a:r>
            <a:r>
              <a:rPr lang="en-IN" sz="1800" dirty="0">
                <a:effectLst/>
                <a:latin typeface="Calibri" panose="020F0502020204030204" pitchFamily="34" charset="0"/>
                <a:ea typeface="Calibri" panose="020F0502020204030204" pitchFamily="34" charset="0"/>
              </a:rPr>
              <a:t> </a:t>
            </a:r>
            <a:r>
              <a:rPr lang="en-IN" dirty="0">
                <a:latin typeface="Calibri" panose="020F0502020204030204" pitchFamily="34" charset="0"/>
                <a:ea typeface="Calibri" panose="020F0502020204030204" pitchFamily="34" charset="0"/>
              </a:rPr>
              <a:t>is delayed due to addition of new test cases and data sources. DEV is to be released by 30-Nov. Still it is not ready. Team is working on holiday’s and weekends</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Language addition that can be done</a:t>
            </a:r>
          </a:p>
          <a:p>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Most of the guys will be in December vacation from next week</a:t>
            </a:r>
          </a:p>
        </p:txBody>
      </p:sp>
    </p:spTree>
    <p:extLst>
      <p:ext uri="{BB962C8B-B14F-4D97-AF65-F5344CB8AC3E}">
        <p14:creationId xmlns:p14="http://schemas.microsoft.com/office/powerpoint/2010/main" val="606169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E8CD89-D0A4-39B9-2182-C71E3C6774AC}"/>
              </a:ext>
            </a:extLst>
          </p:cNvPr>
          <p:cNvSpPr txBox="1"/>
          <p:nvPr/>
        </p:nvSpPr>
        <p:spPr>
          <a:xfrm>
            <a:off x="699034" y="1962614"/>
            <a:ext cx="10793932" cy="286232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There are few more fixes found. We are working on it. These are changes required to align with KATA.</a:t>
            </a:r>
          </a:p>
          <a:p>
            <a:r>
              <a:rPr lang="en-IN" sz="18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now responding to all the test cases.</a:t>
            </a: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 for the below </a:t>
            </a:r>
            <a:r>
              <a:rPr lang="en-IN" sz="1800" dirty="0">
                <a:effectLst/>
                <a:latin typeface="Calibri" panose="020F0502020204030204" pitchFamily="34" charset="0"/>
                <a:ea typeface="Calibri" panose="020F0502020204030204" pitchFamily="34" charset="0"/>
              </a:rPr>
              <a:t>safety, legal, spam related questions</a:t>
            </a:r>
          </a:p>
          <a:p>
            <a:pPr lvl="1"/>
            <a:r>
              <a:rPr lang="en-IN" dirty="0">
                <a:latin typeface="Calibri" panose="020F0502020204030204" pitchFamily="34" charset="0"/>
                <a:ea typeface="Calibri" panose="020F0502020204030204" pitchFamily="34" charset="0"/>
              </a:rPr>
              <a:t>	</a:t>
            </a:r>
            <a:r>
              <a:rPr lang="en-IN" b="1" dirty="0">
                <a:latin typeface="Calibri" panose="020F0502020204030204" pitchFamily="34" charset="0"/>
                <a:ea typeface="Calibri" panose="020F0502020204030204" pitchFamily="34" charset="0"/>
              </a:rPr>
              <a:t>We fixed the code </a:t>
            </a:r>
            <a:r>
              <a:rPr lang="en-IN" b="1" dirty="0">
                <a:effectLst/>
                <a:latin typeface="Calibri" panose="020F0502020204030204" pitchFamily="34" charset="0"/>
                <a:ea typeface="Calibri" panose="020F0502020204030204" pitchFamily="34" charset="0"/>
              </a:rPr>
              <a:t> It will give response to all the questions</a:t>
            </a:r>
            <a:r>
              <a:rPr lang="en-IN" dirty="0">
                <a:effectLst/>
                <a:latin typeface="Calibri" panose="020F0502020204030204" pitchFamily="34" charset="0"/>
                <a:ea typeface="Calibri" panose="020F0502020204030204" pitchFamily="34" charset="0"/>
              </a:rPr>
              <a:t> </a:t>
            </a:r>
          </a:p>
          <a:p>
            <a:pPr lvl="1"/>
            <a:endParaRPr lang="en-IN" dirty="0">
              <a:latin typeface="Calibri" panose="020F0502020204030204" pitchFamily="34" charset="0"/>
              <a:ea typeface="Calibri" panose="020F0502020204030204" pitchFamily="34" charset="0"/>
            </a:endParaRPr>
          </a:p>
          <a:p>
            <a:pPr lvl="1"/>
            <a:r>
              <a:rPr lang="en-IN" dirty="0">
                <a:effectLst/>
                <a:latin typeface="Calibri" panose="020F0502020204030204" pitchFamily="34" charset="0"/>
                <a:ea typeface="Calibri" panose="020F0502020204030204" pitchFamily="34" charset="0"/>
              </a:rPr>
              <a:t>We are checking the links</a:t>
            </a:r>
          </a:p>
          <a:p>
            <a:pPr lvl="1"/>
            <a:endParaRPr lang="en-IN"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giving incorrect responses for some of the questions. When tried couple of time it is providing the right answer.</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90960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1818C8-353E-2A5D-1D39-120C155B49C6}"/>
              </a:ext>
            </a:extLst>
          </p:cNvPr>
          <p:cNvSpPr txBox="1"/>
          <p:nvPr/>
        </p:nvSpPr>
        <p:spPr>
          <a:xfrm>
            <a:off x="603183" y="450587"/>
            <a:ext cx="10235666" cy="2339102"/>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rPr>
              <a:t>Addition of work : Scope Change</a:t>
            </a:r>
            <a:r>
              <a:rPr lang="en-IN" sz="1800" dirty="0">
                <a:effectLst/>
                <a:latin typeface="Calibri" panose="020F0502020204030204" pitchFamily="34" charset="0"/>
                <a:ea typeface="Calibri" panose="020F0502020204030204" pitchFamily="34" charset="0"/>
              </a:rPr>
              <a:t> </a:t>
            </a:r>
          </a:p>
          <a:p>
            <a:endParaRPr lang="en-IN" dirty="0">
              <a:latin typeface="Calibri" panose="020F0502020204030204" pitchFamily="34" charset="0"/>
              <a:ea typeface="Calibri" panose="020F0502020204030204" pitchFamily="34" charset="0"/>
            </a:endParaRPr>
          </a:p>
          <a:p>
            <a:pPr marL="285750" indent="-28575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rPr>
              <a:t>Rob &amp; Kyle They have given their test cases. </a:t>
            </a:r>
          </a:p>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rPr>
              <a:t>P</a:t>
            </a:r>
            <a:r>
              <a:rPr lang="en-IN" sz="1800" dirty="0">
                <a:effectLst/>
                <a:latin typeface="Calibri" panose="020F0502020204030204" pitchFamily="34" charset="0"/>
                <a:ea typeface="Calibri" panose="020F0502020204030204" pitchFamily="34" charset="0"/>
              </a:rPr>
              <a:t>rovided new data sources.  Some of th</a:t>
            </a:r>
            <a:r>
              <a:rPr lang="en-IN" dirty="0">
                <a:latin typeface="Calibri" panose="020F0502020204030204" pitchFamily="34" charset="0"/>
                <a:ea typeface="Calibri" panose="020F0502020204030204" pitchFamily="34" charset="0"/>
              </a:rPr>
              <a:t>e data is not yet received.</a:t>
            </a:r>
          </a:p>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rPr>
              <a:t>They are expecting one level before URL where they have the pdf links</a:t>
            </a:r>
          </a:p>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rPr>
              <a:t>Addition of 3 data sources</a:t>
            </a:r>
          </a:p>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rPr>
              <a:t>Issues with KATA UI and backend code integration</a:t>
            </a:r>
          </a:p>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rPr>
              <a:t>Redoing the testing for all the 1100 test cases</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83512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3C02F-1AE8-2EC4-5C22-43FC2D805649}"/>
              </a:ext>
            </a:extLst>
          </p:cNvPr>
          <p:cNvSpPr txBox="1"/>
          <p:nvPr/>
        </p:nvSpPr>
        <p:spPr>
          <a:xfrm>
            <a:off x="1441382" y="1115811"/>
            <a:ext cx="9059779" cy="369332"/>
          </a:xfrm>
          <a:prstGeom prst="rect">
            <a:avLst/>
          </a:prstGeom>
          <a:noFill/>
        </p:spPr>
        <p:txBody>
          <a:bodyPr wrap="square">
            <a:spAutoFit/>
          </a:bodyPr>
          <a:lstStyle/>
          <a:p>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https://delphiapi-flkts-frntend-ui-dev-eastus-003.azurewebsites.net/</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A7F90745-E703-8BA8-B023-77AC4C31D8DE}"/>
              </a:ext>
            </a:extLst>
          </p:cNvPr>
          <p:cNvSpPr txBox="1"/>
          <p:nvPr/>
        </p:nvSpPr>
        <p:spPr>
          <a:xfrm>
            <a:off x="1441382" y="2415744"/>
            <a:ext cx="7705024" cy="286232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There are few more fixes found. We are working on it. These are changes required to align with KATA.</a:t>
            </a:r>
          </a:p>
          <a:p>
            <a:r>
              <a:rPr lang="en-IN" sz="18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not responding for the below </a:t>
            </a:r>
            <a:r>
              <a:rPr lang="en-IN" sz="1800" dirty="0">
                <a:effectLst/>
                <a:latin typeface="Calibri" panose="020F0502020204030204" pitchFamily="34" charset="0"/>
                <a:ea typeface="Calibri" panose="020F0502020204030204" pitchFamily="34" charset="0"/>
              </a:rPr>
              <a:t>safety, legal, spam related questions</a:t>
            </a:r>
          </a:p>
          <a:p>
            <a:pPr lvl="1"/>
            <a:r>
              <a:rPr lang="en-IN" dirty="0">
                <a:latin typeface="Calibri" panose="020F0502020204030204" pitchFamily="34" charset="0"/>
                <a:ea typeface="Calibri" panose="020F0502020204030204" pitchFamily="34" charset="0"/>
              </a:rPr>
              <a:t>	</a:t>
            </a:r>
            <a:r>
              <a:rPr lang="en-IN" b="1" dirty="0">
                <a:latin typeface="Calibri" panose="020F0502020204030204" pitchFamily="34" charset="0"/>
                <a:ea typeface="Calibri" panose="020F0502020204030204" pitchFamily="34" charset="0"/>
              </a:rPr>
              <a:t>We fixed the code </a:t>
            </a:r>
            <a:r>
              <a:rPr lang="en-IN" b="1" dirty="0">
                <a:effectLst/>
                <a:latin typeface="Calibri" panose="020F0502020204030204" pitchFamily="34" charset="0"/>
                <a:ea typeface="Calibri" panose="020F0502020204030204" pitchFamily="34" charset="0"/>
              </a:rPr>
              <a:t> It will give response to all the questions</a:t>
            </a:r>
            <a:r>
              <a:rPr lang="en-IN" dirty="0">
                <a:effectLst/>
                <a:latin typeface="Calibri" panose="020F0502020204030204" pitchFamily="34" charset="0"/>
                <a:ea typeface="Calibri" panose="020F0502020204030204" pitchFamily="34" charset="0"/>
              </a:rPr>
              <a:t> </a:t>
            </a:r>
          </a:p>
          <a:p>
            <a:pPr lvl="1"/>
            <a:endParaRPr lang="en-IN" dirty="0">
              <a:latin typeface="Calibri" panose="020F0502020204030204" pitchFamily="34" charset="0"/>
              <a:ea typeface="Calibri" panose="020F0502020204030204" pitchFamily="34" charset="0"/>
            </a:endParaRPr>
          </a:p>
          <a:p>
            <a:pPr lvl="1"/>
            <a:r>
              <a:rPr lang="en-IN" dirty="0">
                <a:effectLst/>
                <a:latin typeface="Calibri" panose="020F0502020204030204" pitchFamily="34" charset="0"/>
                <a:ea typeface="Calibri" panose="020F0502020204030204" pitchFamily="34" charset="0"/>
              </a:rPr>
              <a:t>We are checking the links</a:t>
            </a:r>
          </a:p>
          <a:p>
            <a:pPr lvl="1"/>
            <a:endParaRPr lang="en-IN"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giving incorrect responses for some of the questions. When tried couple of time it is providing the right answer.</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2484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3C02F-1AE8-2EC4-5C22-43FC2D805649}"/>
              </a:ext>
            </a:extLst>
          </p:cNvPr>
          <p:cNvSpPr txBox="1"/>
          <p:nvPr/>
        </p:nvSpPr>
        <p:spPr>
          <a:xfrm>
            <a:off x="1441382" y="1115811"/>
            <a:ext cx="9059779" cy="369332"/>
          </a:xfrm>
          <a:prstGeom prst="rect">
            <a:avLst/>
          </a:prstGeom>
          <a:noFill/>
        </p:spPr>
        <p:txBody>
          <a:bodyPr wrap="square">
            <a:spAutoFit/>
          </a:bodyPr>
          <a:lstStyle/>
          <a:p>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https://delphiapi-flkts-frntend-ui-dev-eastus-003.azurewebsites.net/</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A7F90745-E703-8BA8-B023-77AC4C31D8DE}"/>
              </a:ext>
            </a:extLst>
          </p:cNvPr>
          <p:cNvSpPr txBox="1"/>
          <p:nvPr/>
        </p:nvSpPr>
        <p:spPr>
          <a:xfrm>
            <a:off x="1441382" y="2415744"/>
            <a:ext cx="7705024" cy="1754326"/>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There are few more fixes found. We are working on it. These are changes required to align with KATA.</a:t>
            </a:r>
          </a:p>
          <a:p>
            <a:r>
              <a:rPr lang="en-IN" sz="18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not responding for the below </a:t>
            </a:r>
            <a:r>
              <a:rPr lang="en-IN" sz="1800" dirty="0">
                <a:effectLst/>
                <a:latin typeface="Calibri" panose="020F0502020204030204" pitchFamily="34" charset="0"/>
                <a:ea typeface="Calibri" panose="020F0502020204030204" pitchFamily="34" charset="0"/>
              </a:rPr>
              <a:t>safety, legal, spam related questions.</a:t>
            </a:r>
          </a:p>
          <a:p>
            <a:pPr marL="342900" lvl="0" indent="-342900">
              <a:buFont typeface="Calibri" panose="020F0502020204030204" pitchFamily="34" charset="0"/>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BOT is giving incorrect responses for some of the questions. When tried couple of time it is providing the right answer.</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06665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181D0-5A67-F027-3E8A-C2DD4E53E61C}"/>
              </a:ext>
            </a:extLst>
          </p:cNvPr>
          <p:cNvPicPr>
            <a:picLocks noChangeAspect="1"/>
          </p:cNvPicPr>
          <p:nvPr/>
        </p:nvPicPr>
        <p:blipFill>
          <a:blip r:embed="rId2"/>
          <a:stretch>
            <a:fillRect/>
          </a:stretch>
        </p:blipFill>
        <p:spPr>
          <a:xfrm>
            <a:off x="1298328" y="1019051"/>
            <a:ext cx="9595343" cy="4819898"/>
          </a:xfrm>
          <a:prstGeom prst="rect">
            <a:avLst/>
          </a:prstGeom>
        </p:spPr>
      </p:pic>
    </p:spTree>
    <p:extLst>
      <p:ext uri="{BB962C8B-B14F-4D97-AF65-F5344CB8AC3E}">
        <p14:creationId xmlns:p14="http://schemas.microsoft.com/office/powerpoint/2010/main" val="1749384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B785B-D222-055D-B4DC-606A2F533ACD}"/>
              </a:ext>
            </a:extLst>
          </p:cNvPr>
          <p:cNvPicPr>
            <a:picLocks noChangeAspect="1"/>
          </p:cNvPicPr>
          <p:nvPr/>
        </p:nvPicPr>
        <p:blipFill>
          <a:blip r:embed="rId2"/>
          <a:stretch>
            <a:fillRect/>
          </a:stretch>
        </p:blipFill>
        <p:spPr>
          <a:xfrm>
            <a:off x="1145920" y="825366"/>
            <a:ext cx="9900159" cy="5207268"/>
          </a:xfrm>
          <a:prstGeom prst="rect">
            <a:avLst/>
          </a:prstGeom>
        </p:spPr>
      </p:pic>
    </p:spTree>
    <p:extLst>
      <p:ext uri="{BB962C8B-B14F-4D97-AF65-F5344CB8AC3E}">
        <p14:creationId xmlns:p14="http://schemas.microsoft.com/office/powerpoint/2010/main" val="51990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70E4C-AD1A-E9A9-657F-8226B1E9DB35}"/>
              </a:ext>
            </a:extLst>
          </p:cNvPr>
          <p:cNvPicPr>
            <a:picLocks noChangeAspect="1"/>
          </p:cNvPicPr>
          <p:nvPr/>
        </p:nvPicPr>
        <p:blipFill>
          <a:blip r:embed="rId2"/>
          <a:stretch>
            <a:fillRect/>
          </a:stretch>
        </p:blipFill>
        <p:spPr>
          <a:xfrm>
            <a:off x="801835" y="472007"/>
            <a:ext cx="7912507" cy="5124713"/>
          </a:xfrm>
          <a:prstGeom prst="rect">
            <a:avLst/>
          </a:prstGeom>
        </p:spPr>
      </p:pic>
    </p:spTree>
    <p:extLst>
      <p:ext uri="{BB962C8B-B14F-4D97-AF65-F5344CB8AC3E}">
        <p14:creationId xmlns:p14="http://schemas.microsoft.com/office/powerpoint/2010/main" val="1974922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932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AF56B-4D7B-B0D3-A91C-BFDB14980376}"/>
              </a:ext>
            </a:extLst>
          </p:cNvPr>
          <p:cNvSpPr txBox="1"/>
          <p:nvPr/>
        </p:nvSpPr>
        <p:spPr>
          <a:xfrm>
            <a:off x="1143000" y="1379439"/>
            <a:ext cx="6097604" cy="923330"/>
          </a:xfrm>
          <a:prstGeom prst="rect">
            <a:avLst/>
          </a:prstGeom>
          <a:noFill/>
        </p:spPr>
        <p:txBody>
          <a:bodyPr wrap="square">
            <a:spAutoFit/>
          </a:bodyPr>
          <a:lstStyle/>
          <a:p>
            <a:r>
              <a:rPr lang="en-IN" b="0" i="0" dirty="0">
                <a:solidFill>
                  <a:srgbClr val="000000"/>
                </a:solidFill>
                <a:effectLst/>
                <a:latin typeface="Arial" panose="020B0604020202020204" pitchFamily="34" charset="0"/>
                <a:hlinkClick r:id="rId2"/>
              </a:rPr>
              <a:t>https://www.flukenetworks.com/knowledge-base</a:t>
            </a:r>
            <a:endParaRPr lang="en-IN" b="0" i="0" dirty="0">
              <a:solidFill>
                <a:srgbClr val="000000"/>
              </a:solidFill>
              <a:effectLst/>
              <a:latin typeface="Arial" panose="020B0604020202020204" pitchFamily="34" charset="0"/>
            </a:endParaRPr>
          </a:p>
          <a:p>
            <a:endParaRPr lang="en-IN" dirty="0">
              <a:solidFill>
                <a:srgbClr val="000000"/>
              </a:solidFill>
              <a:latin typeface="Arial" panose="020B0604020202020204" pitchFamily="34" charset="0"/>
            </a:endParaRPr>
          </a:p>
          <a:p>
            <a:endParaRPr lang="en-IN" dirty="0"/>
          </a:p>
        </p:txBody>
      </p:sp>
    </p:spTree>
    <p:extLst>
      <p:ext uri="{BB962C8B-B14F-4D97-AF65-F5344CB8AC3E}">
        <p14:creationId xmlns:p14="http://schemas.microsoft.com/office/powerpoint/2010/main" val="933115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CD61EC-9760-DA41-A56E-4BE7C28B98B5}"/>
              </a:ext>
            </a:extLst>
          </p:cNvPr>
          <p:cNvSpPr txBox="1"/>
          <p:nvPr/>
        </p:nvSpPr>
        <p:spPr>
          <a:xfrm>
            <a:off x="478856" y="538817"/>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Changes done in backend code to integrate with the Front end UI</a:t>
            </a:r>
          </a:p>
        </p:txBody>
      </p:sp>
      <p:pic>
        <p:nvPicPr>
          <p:cNvPr id="4" name="Picture 3">
            <a:extLst>
              <a:ext uri="{FF2B5EF4-FFF2-40B4-BE49-F238E27FC236}">
                <a16:creationId xmlns:a16="http://schemas.microsoft.com/office/drawing/2014/main" id="{BB63B4B6-12EB-D2E9-0A1B-FF5B26418F1E}"/>
              </a:ext>
            </a:extLst>
          </p:cNvPr>
          <p:cNvPicPr>
            <a:picLocks noChangeAspect="1"/>
          </p:cNvPicPr>
          <p:nvPr/>
        </p:nvPicPr>
        <p:blipFill>
          <a:blip r:embed="rId2"/>
          <a:stretch>
            <a:fillRect/>
          </a:stretch>
        </p:blipFill>
        <p:spPr>
          <a:xfrm>
            <a:off x="626533" y="1329266"/>
            <a:ext cx="5683542" cy="2178162"/>
          </a:xfrm>
          <a:prstGeom prst="rect">
            <a:avLst/>
          </a:prstGeom>
        </p:spPr>
      </p:pic>
    </p:spTree>
    <p:extLst>
      <p:ext uri="{BB962C8B-B14F-4D97-AF65-F5344CB8AC3E}">
        <p14:creationId xmlns:p14="http://schemas.microsoft.com/office/powerpoint/2010/main" val="1378708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E07EFE-6D08-F88A-E3B2-B6AA88D6221C}"/>
              </a:ext>
            </a:extLst>
          </p:cNvPr>
          <p:cNvPicPr>
            <a:picLocks noChangeAspect="1"/>
          </p:cNvPicPr>
          <p:nvPr/>
        </p:nvPicPr>
        <p:blipFill>
          <a:blip r:embed="rId2"/>
          <a:stretch>
            <a:fillRect/>
          </a:stretch>
        </p:blipFill>
        <p:spPr>
          <a:xfrm>
            <a:off x="568781" y="4734943"/>
            <a:ext cx="8172870" cy="1587582"/>
          </a:xfrm>
          <a:prstGeom prst="rect">
            <a:avLst/>
          </a:prstGeom>
        </p:spPr>
      </p:pic>
      <p:pic>
        <p:nvPicPr>
          <p:cNvPr id="4" name="Picture 3">
            <a:extLst>
              <a:ext uri="{FF2B5EF4-FFF2-40B4-BE49-F238E27FC236}">
                <a16:creationId xmlns:a16="http://schemas.microsoft.com/office/drawing/2014/main" id="{DE12F644-F02A-E496-09A9-45C815C4AF35}"/>
              </a:ext>
            </a:extLst>
          </p:cNvPr>
          <p:cNvPicPr>
            <a:picLocks noChangeAspect="1"/>
          </p:cNvPicPr>
          <p:nvPr/>
        </p:nvPicPr>
        <p:blipFill>
          <a:blip r:embed="rId3"/>
          <a:stretch>
            <a:fillRect/>
          </a:stretch>
        </p:blipFill>
        <p:spPr>
          <a:xfrm>
            <a:off x="1433505" y="0"/>
            <a:ext cx="3549832" cy="4623038"/>
          </a:xfrm>
          <a:prstGeom prst="rect">
            <a:avLst/>
          </a:prstGeom>
        </p:spPr>
      </p:pic>
    </p:spTree>
    <p:extLst>
      <p:ext uri="{BB962C8B-B14F-4D97-AF65-F5344CB8AC3E}">
        <p14:creationId xmlns:p14="http://schemas.microsoft.com/office/powerpoint/2010/main" val="1740135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12722C-17DB-862A-2BE6-D414535D51A7}"/>
              </a:ext>
            </a:extLst>
          </p:cNvPr>
          <p:cNvGraphicFramePr>
            <a:graphicFrameLocks noGrp="1"/>
          </p:cNvGraphicFramePr>
          <p:nvPr>
            <p:extLst>
              <p:ext uri="{D42A27DB-BD31-4B8C-83A1-F6EECF244321}">
                <p14:modId xmlns:p14="http://schemas.microsoft.com/office/powerpoint/2010/main" val="3853921340"/>
              </p:ext>
            </p:extLst>
          </p:nvPr>
        </p:nvGraphicFramePr>
        <p:xfrm>
          <a:off x="666812" y="416266"/>
          <a:ext cx="10084607" cy="5958874"/>
        </p:xfrm>
        <a:graphic>
          <a:graphicData uri="http://schemas.openxmlformats.org/drawingml/2006/table">
            <a:tbl>
              <a:tblPr firstRow="1" firstCol="1" bandRow="1"/>
              <a:tblGrid>
                <a:gridCol w="674441">
                  <a:extLst>
                    <a:ext uri="{9D8B030D-6E8A-4147-A177-3AD203B41FA5}">
                      <a16:colId xmlns:a16="http://schemas.microsoft.com/office/drawing/2014/main" val="1445493187"/>
                    </a:ext>
                  </a:extLst>
                </a:gridCol>
                <a:gridCol w="5363939">
                  <a:extLst>
                    <a:ext uri="{9D8B030D-6E8A-4147-A177-3AD203B41FA5}">
                      <a16:colId xmlns:a16="http://schemas.microsoft.com/office/drawing/2014/main" val="681256831"/>
                    </a:ext>
                  </a:extLst>
                </a:gridCol>
                <a:gridCol w="1746564">
                  <a:extLst>
                    <a:ext uri="{9D8B030D-6E8A-4147-A177-3AD203B41FA5}">
                      <a16:colId xmlns:a16="http://schemas.microsoft.com/office/drawing/2014/main" val="1966148680"/>
                    </a:ext>
                  </a:extLst>
                </a:gridCol>
                <a:gridCol w="1368411">
                  <a:extLst>
                    <a:ext uri="{9D8B030D-6E8A-4147-A177-3AD203B41FA5}">
                      <a16:colId xmlns:a16="http://schemas.microsoft.com/office/drawing/2014/main" val="1182058729"/>
                    </a:ext>
                  </a:extLst>
                </a:gridCol>
                <a:gridCol w="931252">
                  <a:extLst>
                    <a:ext uri="{9D8B030D-6E8A-4147-A177-3AD203B41FA5}">
                      <a16:colId xmlns:a16="http://schemas.microsoft.com/office/drawing/2014/main" val="4240639700"/>
                    </a:ext>
                  </a:extLst>
                </a:gridCol>
              </a:tblGrid>
              <a:tr h="624787">
                <a:tc>
                  <a:txBody>
                    <a:bodyPr/>
                    <a:lstStyle/>
                    <a:p>
                      <a:pPr algn="ctr" fontAlgn="ctr">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S.No</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IN" sz="1400" b="1" i="0" u="none" strike="noStrike" dirty="0">
                          <a:solidFill>
                            <a:srgbClr val="000000"/>
                          </a:solidFill>
                          <a:effectLst/>
                          <a:latin typeface="Calibri" panose="020F0502020204030204" pitchFamily="34" charset="0"/>
                          <a:ea typeface="Calibri" panose="020F0502020204030204" pitchFamily="34" charset="0"/>
                        </a:rPr>
                        <a:t>Topic</a:t>
                      </a:r>
                      <a:endParaRPr lang="en-IN" sz="2300" b="0" i="0" u="none" strike="noStrike" dirty="0">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Project</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Action Owner</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 </a:t>
                      </a:r>
                      <a:endParaRPr lang="en-IN" sz="2300" b="0" i="0" u="none" strike="noStrike">
                        <a:effectLst/>
                        <a:latin typeface="Arial" panose="020B0604020202020204" pitchFamily="34" charset="0"/>
                      </a:endParaRPr>
                    </a:p>
                    <a:p>
                      <a:pPr algn="ctr" fontAlgn="t">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Status</a:t>
                      </a:r>
                      <a:endParaRPr lang="en-IN" sz="2300" b="0" i="0" u="none" strike="noStrike">
                        <a:effectLst/>
                        <a:latin typeface="Arial" panose="020B0604020202020204" pitchFamily="34" charset="0"/>
                      </a:endParaRPr>
                    </a:p>
                  </a:txBody>
                  <a:tcPr marL="11948" marR="11948" marT="119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4160538"/>
                  </a:ext>
                </a:extLst>
              </a:tr>
              <a:tr h="936867">
                <a:tc>
                  <a:txBody>
                    <a:bodyPr/>
                    <a:lstStyle/>
                    <a:p>
                      <a:pPr algn="ctr" fontAlgn="ctr">
                        <a:spcBef>
                          <a:spcPts val="0"/>
                        </a:spcBef>
                        <a:spcAft>
                          <a:spcPts val="0"/>
                        </a:spcAft>
                      </a:pPr>
                      <a:r>
                        <a:rPr lang="en-IN" sz="1400" b="1" i="0" u="none" strike="noStrike">
                          <a:solidFill>
                            <a:srgbClr val="000000"/>
                          </a:solidFill>
                          <a:effectLst/>
                          <a:latin typeface="Calibri" panose="020F0502020204030204" pitchFamily="34" charset="0"/>
                          <a:ea typeface="Calibri" panose="020F0502020204030204" pitchFamily="34" charset="0"/>
                        </a:rPr>
                        <a:t>1</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Discussed the new responses from BOT after the modification as per the ROB’s feedback and expectation. Most of them are matched.</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Fluke-techsupport-gpt</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Naga </a:t>
                      </a:r>
                      <a:endParaRPr lang="en-IN" sz="2300" b="0" i="0" u="none" strike="noStrike">
                        <a:effectLst/>
                        <a:latin typeface="Arial" panose="020B0604020202020204" pitchFamily="34" charset="0"/>
                      </a:endParaRPr>
                    </a:p>
                  </a:txBody>
                  <a:tcPr marL="86023" marR="86023" marT="119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 </a:t>
                      </a:r>
                      <a:endParaRPr lang="en-IN" sz="2300" b="0" i="0" u="none" strike="noStrike" dirty="0">
                        <a:effectLst/>
                        <a:latin typeface="Arial" panose="020B0604020202020204" pitchFamily="34" charset="0"/>
                      </a:endParaRPr>
                    </a:p>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Info</a:t>
                      </a:r>
                      <a:endParaRPr lang="en-IN" sz="2300" b="0" i="0" u="none" strike="noStrike" dirty="0">
                        <a:effectLst/>
                        <a:latin typeface="Arial" panose="020B0604020202020204" pitchFamily="34" charset="0"/>
                      </a:endParaRPr>
                    </a:p>
                  </a:txBody>
                  <a:tcPr marL="11948" marR="11948" marT="119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7926205"/>
                  </a:ext>
                </a:extLst>
              </a:tr>
              <a:tr h="936867">
                <a:tc>
                  <a:txBody>
                    <a:bodyPr/>
                    <a:lstStyle/>
                    <a:p>
                      <a:pPr algn="ctr" fontAlgn="ctr">
                        <a:spcBef>
                          <a:spcPts val="0"/>
                        </a:spcBef>
                        <a:spcAft>
                          <a:spcPts val="0"/>
                        </a:spcAft>
                      </a:pPr>
                      <a:r>
                        <a:rPr lang="en-IN" sz="1400" b="0" i="0" u="none" strike="noStrike">
                          <a:solidFill>
                            <a:srgbClr val="000000"/>
                          </a:solidFill>
                          <a:effectLst/>
                          <a:latin typeface="Calibri" panose="020F0502020204030204" pitchFamily="34" charset="0"/>
                          <a:ea typeface="Calibri" panose="020F0502020204030204" pitchFamily="34" charset="0"/>
                        </a:rPr>
                        <a:t>2</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1200"/>
                        </a:spcAft>
                      </a:pPr>
                      <a:r>
                        <a:rPr lang="en-IN" sz="1400" b="0" i="0" u="none" strike="noStrike" dirty="0">
                          <a:solidFill>
                            <a:srgbClr val="242424"/>
                          </a:solidFill>
                          <a:effectLst/>
                          <a:latin typeface="Calibri" panose="020F0502020204030204" pitchFamily="34" charset="0"/>
                          <a:ea typeface="Calibri" panose="020F0502020204030204" pitchFamily="34" charset="0"/>
                        </a:rPr>
                        <a:t>Identified the </a:t>
                      </a:r>
                      <a:r>
                        <a:rPr lang="en-IN" sz="1400" b="0" i="0" u="none" strike="noStrike" dirty="0" err="1">
                          <a:solidFill>
                            <a:srgbClr val="242424"/>
                          </a:solidFill>
                          <a:effectLst/>
                          <a:latin typeface="Calibri" panose="020F0502020204030204" pitchFamily="34" charset="0"/>
                          <a:ea typeface="Calibri" panose="020F0502020204030204" pitchFamily="34" charset="0"/>
                        </a:rPr>
                        <a:t>techsupport</a:t>
                      </a:r>
                      <a:r>
                        <a:rPr lang="en-IN" sz="1400" b="0" i="0" u="none" strike="noStrike" dirty="0">
                          <a:solidFill>
                            <a:srgbClr val="242424"/>
                          </a:solidFill>
                          <a:effectLst/>
                          <a:latin typeface="Calibri" panose="020F0502020204030204" pitchFamily="34" charset="0"/>
                          <a:ea typeface="Calibri" panose="020F0502020204030204" pitchFamily="34" charset="0"/>
                        </a:rPr>
                        <a:t> and non-</a:t>
                      </a:r>
                      <a:r>
                        <a:rPr lang="en-IN" sz="1400" b="0" i="0" u="none" strike="noStrike" dirty="0" err="1">
                          <a:solidFill>
                            <a:srgbClr val="242424"/>
                          </a:solidFill>
                          <a:effectLst/>
                          <a:latin typeface="Calibri" panose="020F0502020204030204" pitchFamily="34" charset="0"/>
                          <a:ea typeface="Calibri" panose="020F0502020204030204" pitchFamily="34" charset="0"/>
                        </a:rPr>
                        <a:t>techsupport</a:t>
                      </a:r>
                      <a:r>
                        <a:rPr lang="en-IN" sz="1400" b="0" i="0" u="none" strike="noStrike" dirty="0">
                          <a:solidFill>
                            <a:srgbClr val="242424"/>
                          </a:solidFill>
                          <a:effectLst/>
                          <a:latin typeface="Calibri" panose="020F0502020204030204" pitchFamily="34" charset="0"/>
                          <a:ea typeface="Calibri" panose="020F0502020204030204" pitchFamily="34" charset="0"/>
                        </a:rPr>
                        <a:t> questions. Requested ROB and Clark to share as many questions as possible </a:t>
                      </a:r>
                      <a:r>
                        <a:rPr lang="en-IN" sz="1400" b="0" i="0" u="none" strike="noStrike" dirty="0" err="1">
                          <a:solidFill>
                            <a:srgbClr val="242424"/>
                          </a:solidFill>
                          <a:effectLst/>
                          <a:latin typeface="Calibri" panose="020F0502020204030204" pitchFamily="34" charset="0"/>
                          <a:ea typeface="Calibri" panose="020F0502020204030204" pitchFamily="34" charset="0"/>
                        </a:rPr>
                        <a:t>possible</a:t>
                      </a:r>
                      <a:r>
                        <a:rPr lang="en-IN" sz="1400" b="0" i="0" u="none" strike="noStrike" dirty="0">
                          <a:solidFill>
                            <a:srgbClr val="242424"/>
                          </a:solidFill>
                          <a:effectLst/>
                          <a:latin typeface="Calibri" panose="020F0502020204030204" pitchFamily="34" charset="0"/>
                          <a:ea typeface="Calibri" panose="020F0502020204030204" pitchFamily="34" charset="0"/>
                        </a:rPr>
                        <a:t>. Exclusive to </a:t>
                      </a:r>
                      <a:r>
                        <a:rPr lang="en-IN" sz="1400" b="0" i="0" u="none" strike="noStrike" dirty="0" err="1">
                          <a:solidFill>
                            <a:srgbClr val="242424"/>
                          </a:solidFill>
                          <a:effectLst/>
                          <a:latin typeface="Calibri" panose="020F0502020204030204" pitchFamily="34" charset="0"/>
                          <a:ea typeface="Calibri" panose="020F0502020204030204" pitchFamily="34" charset="0"/>
                        </a:rPr>
                        <a:t>techsupportGPT</a:t>
                      </a:r>
                      <a:r>
                        <a:rPr lang="en-IN" sz="1400" b="0" i="0" u="none" strike="noStrike" dirty="0">
                          <a:solidFill>
                            <a:srgbClr val="242424"/>
                          </a:solidFill>
                          <a:effectLst/>
                          <a:latin typeface="Calibri" panose="020F0502020204030204" pitchFamily="34" charset="0"/>
                          <a:ea typeface="Calibri" panose="020F0502020204030204" pitchFamily="34" charset="0"/>
                        </a:rPr>
                        <a:t> (High Priority) </a:t>
                      </a: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Fluke-techsupport-gpt</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Rob&amp;Clark</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 </a:t>
                      </a:r>
                      <a:endParaRPr lang="en-IN" sz="2300" b="0" i="0" u="none" strike="noStrike">
                        <a:effectLst/>
                        <a:latin typeface="Arial" panose="020B0604020202020204" pitchFamily="34" charset="0"/>
                      </a:endParaRPr>
                    </a:p>
                    <a:p>
                      <a:pPr algn="l" fontAlgn="t">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8-Dec-23</a:t>
                      </a:r>
                      <a:endParaRPr lang="en-IN" sz="2300" b="0" i="0" u="none" strike="noStrike">
                        <a:effectLst/>
                        <a:latin typeface="Arial" panose="020B0604020202020204" pitchFamily="34" charset="0"/>
                      </a:endParaRPr>
                    </a:p>
                  </a:txBody>
                  <a:tcPr marL="11948" marR="11948" marT="119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7823714"/>
                  </a:ext>
                </a:extLst>
              </a:tr>
              <a:tr h="936867">
                <a:tc>
                  <a:txBody>
                    <a:bodyPr/>
                    <a:lstStyle/>
                    <a:p>
                      <a:pPr algn="ctr" fontAlgn="ctr">
                        <a:spcBef>
                          <a:spcPts val="0"/>
                        </a:spcBef>
                        <a:spcAft>
                          <a:spcPts val="0"/>
                        </a:spcAft>
                      </a:pPr>
                      <a:r>
                        <a:rPr lang="en-IN" sz="1400" b="0" i="0" u="none" strike="noStrike">
                          <a:solidFill>
                            <a:srgbClr val="000000"/>
                          </a:solidFill>
                          <a:effectLst/>
                          <a:latin typeface="Calibri" panose="020F0502020204030204" pitchFamily="34" charset="0"/>
                          <a:ea typeface="Calibri" panose="020F0502020204030204" pitchFamily="34" charset="0"/>
                        </a:rPr>
                        <a:t>3</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1200"/>
                        </a:spcAft>
                      </a:pPr>
                      <a:r>
                        <a:rPr lang="en-IN" sz="1400" b="0" i="0" u="none" strike="noStrike">
                          <a:solidFill>
                            <a:srgbClr val="242424"/>
                          </a:solidFill>
                          <a:effectLst/>
                          <a:latin typeface="Calibri" panose="020F0502020204030204" pitchFamily="34" charset="0"/>
                          <a:ea typeface="Calibri" panose="020F0502020204030204" pitchFamily="34" charset="0"/>
                        </a:rPr>
                        <a:t>The articles data for </a:t>
                      </a:r>
                      <a:r>
                        <a:rPr lang="en-IN" sz="1400" b="0" i="0" u="sng" strike="noStrike">
                          <a:solidFill>
                            <a:srgbClr val="242424"/>
                          </a:solidFill>
                          <a:effectLst/>
                          <a:latin typeface="Calibri" panose="020F0502020204030204" pitchFamily="34" charset="0"/>
                          <a:ea typeface="Calibri" panose="020F0502020204030204" pitchFamily="34" charset="0"/>
                          <a:hlinkClick r:id="rId2"/>
                        </a:rPr>
                        <a:t>https://my.fluke.com/en-US/</a:t>
                      </a:r>
                      <a:r>
                        <a:rPr lang="en-IN" sz="1400" b="0" i="0" u="none" strike="noStrike">
                          <a:effectLst/>
                          <a:latin typeface="Calibri" panose="020F0502020204030204" pitchFamily="34" charset="0"/>
                          <a:ea typeface="Calibri" panose="020F0502020204030204" pitchFamily="34" charset="0"/>
                        </a:rPr>
                        <a:t> is</a:t>
                      </a:r>
                      <a:r>
                        <a:rPr lang="en-IN" sz="1400" b="0" i="0" u="none" strike="noStrike">
                          <a:solidFill>
                            <a:srgbClr val="242424"/>
                          </a:solidFill>
                          <a:effectLst/>
                          <a:latin typeface="Calibri" panose="020F0502020204030204" pitchFamily="34" charset="0"/>
                          <a:ea typeface="Calibri" panose="020F0502020204030204" pitchFamily="34" charset="0"/>
                        </a:rPr>
                        <a:t> to be shared in one storage location as soon as possible. Clark will be discussing with IT support team and try to get ASAP. (High Priority)</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Fluke-techsupport-gpt</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Clark</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 </a:t>
                      </a:r>
                      <a:endParaRPr lang="en-IN" sz="2300" b="0" i="0" u="none" strike="noStrike" dirty="0">
                        <a:effectLst/>
                        <a:latin typeface="Arial" panose="020B0604020202020204" pitchFamily="34" charset="0"/>
                      </a:endParaRPr>
                    </a:p>
                    <a:p>
                      <a:pPr algn="l" fontAlgn="t">
                        <a:spcBef>
                          <a:spcPts val="0"/>
                        </a:spcBef>
                        <a:spcAft>
                          <a:spcPts val="0"/>
                        </a:spcAft>
                      </a:pPr>
                      <a:r>
                        <a:rPr lang="en-IN" sz="1400" b="0" i="0" u="none" strike="noStrike" dirty="0">
                          <a:solidFill>
                            <a:srgbClr val="242424"/>
                          </a:solidFill>
                          <a:effectLst/>
                          <a:highlight>
                            <a:srgbClr val="FFFF00"/>
                          </a:highlight>
                          <a:latin typeface="Calibri" panose="020F0502020204030204" pitchFamily="34" charset="0"/>
                          <a:ea typeface="Calibri" panose="020F0502020204030204" pitchFamily="34" charset="0"/>
                        </a:rPr>
                        <a:t>11-Dec-23</a:t>
                      </a:r>
                      <a:endParaRPr lang="en-IN" sz="2300" b="0" i="0" u="none" strike="noStrike" dirty="0">
                        <a:effectLst/>
                        <a:highlight>
                          <a:srgbClr val="FFFF00"/>
                        </a:highlight>
                        <a:latin typeface="Arial" panose="020B0604020202020204" pitchFamily="34" charset="0"/>
                      </a:endParaRPr>
                    </a:p>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 </a:t>
                      </a:r>
                      <a:endParaRPr lang="en-IN" sz="2300" b="0" i="0" u="none" strike="noStrike" dirty="0">
                        <a:effectLst/>
                        <a:latin typeface="Arial" panose="020B0604020202020204" pitchFamily="34" charset="0"/>
                      </a:endParaRPr>
                    </a:p>
                  </a:txBody>
                  <a:tcPr marL="11948" marR="11948" marT="119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9294729"/>
                  </a:ext>
                </a:extLst>
              </a:tr>
              <a:tr h="649752">
                <a:tc>
                  <a:txBody>
                    <a:bodyPr/>
                    <a:lstStyle/>
                    <a:p>
                      <a:pPr algn="ctr" fontAlgn="ctr">
                        <a:spcBef>
                          <a:spcPts val="0"/>
                        </a:spcBef>
                        <a:spcAft>
                          <a:spcPts val="0"/>
                        </a:spcAft>
                      </a:pPr>
                      <a:r>
                        <a:rPr lang="en-IN" sz="1400" b="0" i="0" u="none" strike="noStrike">
                          <a:solidFill>
                            <a:srgbClr val="000000"/>
                          </a:solidFill>
                          <a:effectLst/>
                          <a:latin typeface="Calibri" panose="020F0502020204030204" pitchFamily="34" charset="0"/>
                          <a:ea typeface="Calibri" panose="020F0502020204030204" pitchFamily="34" charset="0"/>
                        </a:rPr>
                        <a:t>4</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1200"/>
                        </a:spcAft>
                      </a:pPr>
                      <a:r>
                        <a:rPr lang="en-IN" sz="1400" b="0" i="0" u="none" strike="noStrike" dirty="0">
                          <a:solidFill>
                            <a:srgbClr val="242424"/>
                          </a:solidFill>
                          <a:effectLst/>
                          <a:latin typeface="Calibri" panose="020F0502020204030204" pitchFamily="34" charset="0"/>
                          <a:ea typeface="Calibri" panose="020F0502020204030204" pitchFamily="34" charset="0"/>
                        </a:rPr>
                        <a:t>Pricing, Promotion, sales would not be the objective of </a:t>
                      </a:r>
                      <a:r>
                        <a:rPr lang="en-IN" sz="1400" b="0" i="0" u="none" strike="noStrike" dirty="0" err="1">
                          <a:solidFill>
                            <a:srgbClr val="242424"/>
                          </a:solidFill>
                          <a:effectLst/>
                          <a:latin typeface="Calibri" panose="020F0502020204030204" pitchFamily="34" charset="0"/>
                          <a:ea typeface="Calibri" panose="020F0502020204030204" pitchFamily="34" charset="0"/>
                        </a:rPr>
                        <a:t>techsupport</a:t>
                      </a:r>
                      <a:r>
                        <a:rPr lang="en-IN" sz="1400" b="0" i="0" u="none" strike="noStrike" dirty="0">
                          <a:solidFill>
                            <a:srgbClr val="242424"/>
                          </a:solidFill>
                          <a:effectLst/>
                          <a:latin typeface="Calibri" panose="020F0502020204030204" pitchFamily="34" charset="0"/>
                          <a:ea typeface="Calibri" panose="020F0502020204030204" pitchFamily="34" charset="0"/>
                        </a:rPr>
                        <a:t>-GPT. The error messages would be the key priority</a:t>
                      </a: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Fluke-techsupport-gpt</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ROB &amp; Clark</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 </a:t>
                      </a:r>
                      <a:endParaRPr lang="en-IN" sz="2300" b="0" i="0" u="none" strike="noStrike">
                        <a:effectLst/>
                        <a:latin typeface="Arial" panose="020B0604020202020204" pitchFamily="34" charset="0"/>
                      </a:endParaRPr>
                    </a:p>
                    <a:p>
                      <a:pPr algn="l" fontAlgn="t">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Info</a:t>
                      </a:r>
                      <a:endParaRPr lang="en-IN" sz="2300" b="0" i="0" u="none" strike="noStrike">
                        <a:effectLst/>
                        <a:latin typeface="Arial" panose="020B0604020202020204" pitchFamily="34" charset="0"/>
                      </a:endParaRPr>
                    </a:p>
                  </a:txBody>
                  <a:tcPr marL="11948" marR="11948" marT="119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4421754"/>
                  </a:ext>
                </a:extLst>
              </a:tr>
              <a:tr h="936867">
                <a:tc>
                  <a:txBody>
                    <a:bodyPr/>
                    <a:lstStyle/>
                    <a:p>
                      <a:pPr algn="ctr" fontAlgn="ctr">
                        <a:spcBef>
                          <a:spcPts val="0"/>
                        </a:spcBef>
                        <a:spcAft>
                          <a:spcPts val="0"/>
                        </a:spcAft>
                      </a:pPr>
                      <a:r>
                        <a:rPr lang="en-IN" sz="1400" b="0" i="0" u="none" strike="noStrike" dirty="0">
                          <a:solidFill>
                            <a:srgbClr val="000000"/>
                          </a:solidFill>
                          <a:effectLst/>
                          <a:latin typeface="Calibri" panose="020F0502020204030204" pitchFamily="34" charset="0"/>
                          <a:ea typeface="Calibri" panose="020F0502020204030204" pitchFamily="34" charset="0"/>
                        </a:rPr>
                        <a:t>5</a:t>
                      </a: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1200"/>
                        </a:spcAft>
                      </a:pPr>
                      <a:r>
                        <a:rPr lang="en-IN" sz="1400" b="0" i="0" u="none" strike="noStrike" dirty="0">
                          <a:solidFill>
                            <a:srgbClr val="242424"/>
                          </a:solidFill>
                          <a:effectLst/>
                          <a:latin typeface="Calibri" panose="020F0502020204030204" pitchFamily="34" charset="0"/>
                          <a:ea typeface="Calibri" panose="020F0502020204030204" pitchFamily="34" charset="0"/>
                        </a:rPr>
                        <a:t>Currently team is working to resolve the front end and backend integration issue. Expecting it would be resolved by Monday. Once it is resolved webapp URL will be provided for user testing</a:t>
                      </a: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Fluke-</a:t>
                      </a:r>
                      <a:r>
                        <a:rPr lang="en-IN" sz="1400" b="0" i="0" u="none" strike="noStrike" dirty="0" err="1">
                          <a:solidFill>
                            <a:srgbClr val="242424"/>
                          </a:solidFill>
                          <a:effectLst/>
                          <a:latin typeface="Calibri" panose="020F0502020204030204" pitchFamily="34" charset="0"/>
                          <a:ea typeface="Calibri" panose="020F0502020204030204" pitchFamily="34" charset="0"/>
                        </a:rPr>
                        <a:t>techsupport</a:t>
                      </a:r>
                      <a:r>
                        <a:rPr lang="en-IN" sz="1400" b="0" i="0" u="none" strike="noStrike" dirty="0">
                          <a:solidFill>
                            <a:srgbClr val="242424"/>
                          </a:solidFill>
                          <a:effectLst/>
                          <a:latin typeface="Calibri" panose="020F0502020204030204" pitchFamily="34" charset="0"/>
                          <a:ea typeface="Calibri" panose="020F0502020204030204" pitchFamily="34" charset="0"/>
                        </a:rPr>
                        <a:t>-</a:t>
                      </a:r>
                      <a:r>
                        <a:rPr lang="en-IN" sz="1400" b="0" i="0" u="none" strike="noStrike" dirty="0" err="1">
                          <a:solidFill>
                            <a:srgbClr val="242424"/>
                          </a:solidFill>
                          <a:effectLst/>
                          <a:latin typeface="Calibri" panose="020F0502020204030204" pitchFamily="34" charset="0"/>
                          <a:ea typeface="Calibri" panose="020F0502020204030204" pitchFamily="34" charset="0"/>
                        </a:rPr>
                        <a:t>gpt</a:t>
                      </a: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400" b="0" i="0" u="none" strike="noStrike">
                          <a:solidFill>
                            <a:srgbClr val="242424"/>
                          </a:solidFill>
                          <a:effectLst/>
                          <a:latin typeface="Calibri" panose="020F0502020204030204" pitchFamily="34" charset="0"/>
                          <a:ea typeface="Calibri" panose="020F0502020204030204" pitchFamily="34" charset="0"/>
                        </a:rPr>
                        <a:t>Naga</a:t>
                      </a: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 </a:t>
                      </a:r>
                      <a:endParaRPr lang="en-IN" sz="2300" b="0" i="0" u="none" strike="noStrike" dirty="0">
                        <a:effectLst/>
                        <a:latin typeface="Arial" panose="020B0604020202020204" pitchFamily="34" charset="0"/>
                      </a:endParaRPr>
                    </a:p>
                    <a:p>
                      <a:pPr algn="l" fontAlgn="t">
                        <a:spcBef>
                          <a:spcPts val="0"/>
                        </a:spcBef>
                        <a:spcAft>
                          <a:spcPts val="0"/>
                        </a:spcAft>
                      </a:pPr>
                      <a:r>
                        <a:rPr lang="en-IN" sz="1400" b="0" i="0" u="none" strike="noStrike" dirty="0">
                          <a:solidFill>
                            <a:srgbClr val="242424"/>
                          </a:solidFill>
                          <a:effectLst/>
                          <a:latin typeface="Calibri" panose="020F0502020204030204" pitchFamily="34" charset="0"/>
                          <a:ea typeface="Calibri" panose="020F0502020204030204" pitchFamily="34" charset="0"/>
                        </a:rPr>
                        <a:t>-</a:t>
                      </a:r>
                      <a:endParaRPr lang="en-IN" sz="2300" b="0" i="0" u="none" strike="noStrike" dirty="0">
                        <a:effectLst/>
                        <a:latin typeface="Arial" panose="020B0604020202020204" pitchFamily="34" charset="0"/>
                      </a:endParaRPr>
                    </a:p>
                  </a:txBody>
                  <a:tcPr marL="11948" marR="11948" marT="119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475366"/>
                  </a:ext>
                </a:extLst>
              </a:tr>
              <a:tr h="936867">
                <a:tc>
                  <a:txBody>
                    <a:bodyPr/>
                    <a:lstStyle/>
                    <a:p>
                      <a:pPr algn="ctr" fontAlgn="ctr">
                        <a:spcBef>
                          <a:spcPts val="0"/>
                        </a:spcBef>
                        <a:spcAft>
                          <a:spcPts val="0"/>
                        </a:spcAft>
                      </a:pPr>
                      <a:r>
                        <a:rPr lang="en-IN" sz="1400" b="0" i="0" u="none" strike="noStrike" kern="1200" dirty="0">
                          <a:solidFill>
                            <a:srgbClr val="000000"/>
                          </a:solidFill>
                          <a:effectLst/>
                          <a:latin typeface="Calibri" panose="020F0502020204030204" pitchFamily="34" charset="0"/>
                          <a:ea typeface="Calibri" panose="020F0502020204030204" pitchFamily="34" charset="0"/>
                          <a:cs typeface="+mn-cs"/>
                        </a:rPr>
                        <a:t>6</a:t>
                      </a: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spcBef>
                          <a:spcPts val="0"/>
                        </a:spcBef>
                        <a:spcAft>
                          <a:spcPts val="1200"/>
                        </a:spcAft>
                      </a:pP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endParaRPr lang="en-IN" sz="2300" b="0" i="0" u="none" strike="noStrike" dirty="0">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endParaRPr lang="en-IN" sz="2300" b="0" i="0" u="none" strike="noStrike">
                        <a:effectLst/>
                        <a:latin typeface="Arial" panose="020B0604020202020204" pitchFamily="34" charset="0"/>
                      </a:endParaRPr>
                    </a:p>
                  </a:txBody>
                  <a:tcPr marL="86023" marR="86023" marT="119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spcBef>
                          <a:spcPts val="0"/>
                        </a:spcBef>
                        <a:spcAft>
                          <a:spcPts val="0"/>
                        </a:spcAft>
                      </a:pPr>
                      <a:endParaRPr lang="en-IN" sz="2300" b="0" i="0" u="none" strike="noStrike" dirty="0">
                        <a:effectLst/>
                        <a:latin typeface="Arial" panose="020B0604020202020204" pitchFamily="34" charset="0"/>
                      </a:endParaRPr>
                    </a:p>
                  </a:txBody>
                  <a:tcPr marL="11948" marR="11948" marT="119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208016"/>
                  </a:ext>
                </a:extLst>
              </a:tr>
            </a:tbl>
          </a:graphicData>
        </a:graphic>
      </p:graphicFrame>
    </p:spTree>
    <p:extLst>
      <p:ext uri="{BB962C8B-B14F-4D97-AF65-F5344CB8AC3E}">
        <p14:creationId xmlns:p14="http://schemas.microsoft.com/office/powerpoint/2010/main" val="11133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0CE207-A79D-746B-E464-157F3F369C04}"/>
              </a:ext>
            </a:extLst>
          </p:cNvPr>
          <p:cNvSpPr txBox="1"/>
          <p:nvPr/>
        </p:nvSpPr>
        <p:spPr>
          <a:xfrm>
            <a:off x="478856" y="538817"/>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Object vs dictionary</a:t>
            </a:r>
          </a:p>
        </p:txBody>
      </p:sp>
      <p:pic>
        <p:nvPicPr>
          <p:cNvPr id="4" name="Picture 3">
            <a:extLst>
              <a:ext uri="{FF2B5EF4-FFF2-40B4-BE49-F238E27FC236}">
                <a16:creationId xmlns:a16="http://schemas.microsoft.com/office/drawing/2014/main" id="{6C251B3D-C4DC-2E69-ADA5-06B1DCF93BD1}"/>
              </a:ext>
            </a:extLst>
          </p:cNvPr>
          <p:cNvPicPr>
            <a:picLocks noChangeAspect="1"/>
          </p:cNvPicPr>
          <p:nvPr/>
        </p:nvPicPr>
        <p:blipFill>
          <a:blip r:embed="rId2"/>
          <a:stretch>
            <a:fillRect/>
          </a:stretch>
        </p:blipFill>
        <p:spPr>
          <a:xfrm>
            <a:off x="478856" y="1556211"/>
            <a:ext cx="7404481" cy="438173"/>
          </a:xfrm>
          <a:prstGeom prst="rect">
            <a:avLst/>
          </a:prstGeom>
        </p:spPr>
      </p:pic>
      <p:pic>
        <p:nvPicPr>
          <p:cNvPr id="6" name="Picture 5">
            <a:extLst>
              <a:ext uri="{FF2B5EF4-FFF2-40B4-BE49-F238E27FC236}">
                <a16:creationId xmlns:a16="http://schemas.microsoft.com/office/drawing/2014/main" id="{840F0239-C508-1173-FE59-FF129F3FC8A3}"/>
              </a:ext>
            </a:extLst>
          </p:cNvPr>
          <p:cNvPicPr>
            <a:picLocks noChangeAspect="1"/>
          </p:cNvPicPr>
          <p:nvPr/>
        </p:nvPicPr>
        <p:blipFill>
          <a:blip r:embed="rId3"/>
          <a:stretch>
            <a:fillRect/>
          </a:stretch>
        </p:blipFill>
        <p:spPr>
          <a:xfrm>
            <a:off x="478856" y="2315404"/>
            <a:ext cx="3276768" cy="654084"/>
          </a:xfrm>
          <a:prstGeom prst="rect">
            <a:avLst/>
          </a:prstGeom>
        </p:spPr>
      </p:pic>
      <p:pic>
        <p:nvPicPr>
          <p:cNvPr id="8" name="Picture 7">
            <a:extLst>
              <a:ext uri="{FF2B5EF4-FFF2-40B4-BE49-F238E27FC236}">
                <a16:creationId xmlns:a16="http://schemas.microsoft.com/office/drawing/2014/main" id="{817ED6EC-52A5-0C52-782D-0F4919A24B43}"/>
              </a:ext>
            </a:extLst>
          </p:cNvPr>
          <p:cNvPicPr>
            <a:picLocks noChangeAspect="1"/>
          </p:cNvPicPr>
          <p:nvPr/>
        </p:nvPicPr>
        <p:blipFill>
          <a:blip r:embed="rId4"/>
          <a:stretch>
            <a:fillRect/>
          </a:stretch>
        </p:blipFill>
        <p:spPr>
          <a:xfrm>
            <a:off x="478856" y="5057218"/>
            <a:ext cx="8909508" cy="1225613"/>
          </a:xfrm>
          <a:prstGeom prst="rect">
            <a:avLst/>
          </a:prstGeom>
        </p:spPr>
      </p:pic>
      <p:sp>
        <p:nvSpPr>
          <p:cNvPr id="9" name="TextBox 8">
            <a:extLst>
              <a:ext uri="{FF2B5EF4-FFF2-40B4-BE49-F238E27FC236}">
                <a16:creationId xmlns:a16="http://schemas.microsoft.com/office/drawing/2014/main" id="{602633B1-100B-F683-5674-84181198C347}"/>
              </a:ext>
            </a:extLst>
          </p:cNvPr>
          <p:cNvSpPr txBox="1"/>
          <p:nvPr/>
        </p:nvSpPr>
        <p:spPr>
          <a:xfrm>
            <a:off x="478856" y="1103703"/>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Object</a:t>
            </a:r>
          </a:p>
        </p:txBody>
      </p:sp>
      <p:sp>
        <p:nvSpPr>
          <p:cNvPr id="10" name="TextBox 9">
            <a:extLst>
              <a:ext uri="{FF2B5EF4-FFF2-40B4-BE49-F238E27FC236}">
                <a16:creationId xmlns:a16="http://schemas.microsoft.com/office/drawing/2014/main" id="{32A0EBC0-0729-8193-84F7-D63289883334}"/>
              </a:ext>
            </a:extLst>
          </p:cNvPr>
          <p:cNvSpPr txBox="1"/>
          <p:nvPr/>
        </p:nvSpPr>
        <p:spPr>
          <a:xfrm>
            <a:off x="478856" y="4509162"/>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dictionary</a:t>
            </a:r>
          </a:p>
        </p:txBody>
      </p:sp>
    </p:spTree>
    <p:extLst>
      <p:ext uri="{BB962C8B-B14F-4D97-AF65-F5344CB8AC3E}">
        <p14:creationId xmlns:p14="http://schemas.microsoft.com/office/powerpoint/2010/main" val="1473337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FA6AF-05FE-28AC-50F2-D0B237B3DB16}"/>
              </a:ext>
            </a:extLst>
          </p:cNvPr>
          <p:cNvPicPr>
            <a:picLocks noChangeAspect="1"/>
          </p:cNvPicPr>
          <p:nvPr/>
        </p:nvPicPr>
        <p:blipFill>
          <a:blip r:embed="rId2"/>
          <a:stretch>
            <a:fillRect/>
          </a:stretch>
        </p:blipFill>
        <p:spPr>
          <a:xfrm>
            <a:off x="832528" y="799940"/>
            <a:ext cx="5118363" cy="977950"/>
          </a:xfrm>
          <a:prstGeom prst="rect">
            <a:avLst/>
          </a:prstGeom>
        </p:spPr>
      </p:pic>
      <p:sp>
        <p:nvSpPr>
          <p:cNvPr id="4" name="TextBox 3">
            <a:extLst>
              <a:ext uri="{FF2B5EF4-FFF2-40B4-BE49-F238E27FC236}">
                <a16:creationId xmlns:a16="http://schemas.microsoft.com/office/drawing/2014/main" id="{EAFA03A8-2A26-3622-F730-EE32FCB27735}"/>
              </a:ext>
            </a:extLst>
          </p:cNvPr>
          <p:cNvSpPr txBox="1"/>
          <p:nvPr/>
        </p:nvSpPr>
        <p:spPr>
          <a:xfrm>
            <a:off x="576132" y="335603"/>
            <a:ext cx="7705024"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Code resolves the safety legal and spam questions not working issue</a:t>
            </a:r>
          </a:p>
          <a:p>
            <a:endParaRPr lang="en-IN" sz="18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08714844-3D89-4B61-A14A-2F0EE66AA96F}"/>
              </a:ext>
            </a:extLst>
          </p:cNvPr>
          <p:cNvPicPr>
            <a:picLocks noChangeAspect="1"/>
          </p:cNvPicPr>
          <p:nvPr/>
        </p:nvPicPr>
        <p:blipFill>
          <a:blip r:embed="rId3"/>
          <a:stretch>
            <a:fillRect/>
          </a:stretch>
        </p:blipFill>
        <p:spPr>
          <a:xfrm>
            <a:off x="826043" y="2741025"/>
            <a:ext cx="8287176" cy="279414"/>
          </a:xfrm>
          <a:prstGeom prst="rect">
            <a:avLst/>
          </a:prstGeom>
        </p:spPr>
      </p:pic>
      <p:sp>
        <p:nvSpPr>
          <p:cNvPr id="7" name="TextBox 6">
            <a:extLst>
              <a:ext uri="{FF2B5EF4-FFF2-40B4-BE49-F238E27FC236}">
                <a16:creationId xmlns:a16="http://schemas.microsoft.com/office/drawing/2014/main" id="{BA44EEFB-8E15-A793-178A-23015E65E6F9}"/>
              </a:ext>
            </a:extLst>
          </p:cNvPr>
          <p:cNvSpPr txBox="1"/>
          <p:nvPr/>
        </p:nvSpPr>
        <p:spPr>
          <a:xfrm>
            <a:off x="832528" y="2242227"/>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Commented out for KATA : Checks whether the URLs  in response is valid or not</a:t>
            </a:r>
          </a:p>
        </p:txBody>
      </p:sp>
      <p:pic>
        <p:nvPicPr>
          <p:cNvPr id="9" name="Picture 8">
            <a:extLst>
              <a:ext uri="{FF2B5EF4-FFF2-40B4-BE49-F238E27FC236}">
                <a16:creationId xmlns:a16="http://schemas.microsoft.com/office/drawing/2014/main" id="{F7C2E335-3F78-DD8E-C587-D74E2BF002E1}"/>
              </a:ext>
            </a:extLst>
          </p:cNvPr>
          <p:cNvPicPr>
            <a:picLocks noChangeAspect="1"/>
          </p:cNvPicPr>
          <p:nvPr/>
        </p:nvPicPr>
        <p:blipFill>
          <a:blip r:embed="rId4"/>
          <a:stretch>
            <a:fillRect/>
          </a:stretch>
        </p:blipFill>
        <p:spPr>
          <a:xfrm>
            <a:off x="832528" y="3805765"/>
            <a:ext cx="3213265" cy="355618"/>
          </a:xfrm>
          <a:prstGeom prst="rect">
            <a:avLst/>
          </a:prstGeom>
        </p:spPr>
      </p:pic>
      <p:sp>
        <p:nvSpPr>
          <p:cNvPr id="10" name="TextBox 9">
            <a:extLst>
              <a:ext uri="{FF2B5EF4-FFF2-40B4-BE49-F238E27FC236}">
                <a16:creationId xmlns:a16="http://schemas.microsoft.com/office/drawing/2014/main" id="{98EA59ED-0DBC-09E2-5EF7-7A14085B2473}"/>
              </a:ext>
            </a:extLst>
          </p:cNvPr>
          <p:cNvSpPr txBox="1"/>
          <p:nvPr/>
        </p:nvSpPr>
        <p:spPr>
          <a:xfrm>
            <a:off x="826043" y="3414165"/>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Commented out</a:t>
            </a:r>
          </a:p>
        </p:txBody>
      </p:sp>
      <p:pic>
        <p:nvPicPr>
          <p:cNvPr id="12" name="Picture 11">
            <a:extLst>
              <a:ext uri="{FF2B5EF4-FFF2-40B4-BE49-F238E27FC236}">
                <a16:creationId xmlns:a16="http://schemas.microsoft.com/office/drawing/2014/main" id="{8731B8EE-7DE7-CDB9-4E94-970F435DE8C9}"/>
              </a:ext>
            </a:extLst>
          </p:cNvPr>
          <p:cNvPicPr>
            <a:picLocks noChangeAspect="1"/>
          </p:cNvPicPr>
          <p:nvPr/>
        </p:nvPicPr>
        <p:blipFill>
          <a:blip r:embed="rId5"/>
          <a:stretch>
            <a:fillRect/>
          </a:stretch>
        </p:blipFill>
        <p:spPr>
          <a:xfrm>
            <a:off x="4685040" y="3672408"/>
            <a:ext cx="5664491" cy="622332"/>
          </a:xfrm>
          <a:prstGeom prst="rect">
            <a:avLst/>
          </a:prstGeom>
        </p:spPr>
      </p:pic>
      <p:sp>
        <p:nvSpPr>
          <p:cNvPr id="13" name="TextBox 12">
            <a:extLst>
              <a:ext uri="{FF2B5EF4-FFF2-40B4-BE49-F238E27FC236}">
                <a16:creationId xmlns:a16="http://schemas.microsoft.com/office/drawing/2014/main" id="{11C2EBC3-1EC7-6AC2-F843-646F65844004}"/>
              </a:ext>
            </a:extLst>
          </p:cNvPr>
          <p:cNvSpPr txBox="1"/>
          <p:nvPr/>
        </p:nvSpPr>
        <p:spPr>
          <a:xfrm>
            <a:off x="5317802" y="3303076"/>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Before stream is commented out</a:t>
            </a:r>
          </a:p>
        </p:txBody>
      </p:sp>
      <p:sp>
        <p:nvSpPr>
          <p:cNvPr id="14" name="TextBox 13">
            <a:extLst>
              <a:ext uri="{FF2B5EF4-FFF2-40B4-BE49-F238E27FC236}">
                <a16:creationId xmlns:a16="http://schemas.microsoft.com/office/drawing/2014/main" id="{B48FB107-6C84-3213-AF5E-D036A8E1F097}"/>
              </a:ext>
            </a:extLst>
          </p:cNvPr>
          <p:cNvSpPr txBox="1"/>
          <p:nvPr/>
        </p:nvSpPr>
        <p:spPr>
          <a:xfrm>
            <a:off x="1117119" y="5517740"/>
            <a:ext cx="770502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stream = </a:t>
            </a:r>
            <a:r>
              <a:rPr lang="en-IN" sz="1800" dirty="0" err="1">
                <a:effectLst/>
                <a:latin typeface="Calibri" panose="020F0502020204030204" pitchFamily="34" charset="0"/>
                <a:ea typeface="Calibri" panose="020F0502020204030204" pitchFamily="34" charset="0"/>
              </a:rPr>
              <a:t>tru</a:t>
            </a:r>
            <a:r>
              <a:rPr lang="en-IN" sz="1800" dirty="0">
                <a:effectLst/>
                <a:latin typeface="Calibri" panose="020F0502020204030204" pitchFamily="34" charset="0"/>
                <a:ea typeface="Calibri" panose="020F0502020204030204" pitchFamily="34" charset="0"/>
              </a:rPr>
              <a:t> which is the </a:t>
            </a:r>
            <a:r>
              <a:rPr lang="en-IN" sz="1800" dirty="0" err="1">
                <a:effectLst/>
                <a:latin typeface="Calibri" panose="020F0502020204030204" pitchFamily="34" charset="0"/>
                <a:ea typeface="Calibri" panose="020F0502020204030204" pitchFamily="34" charset="0"/>
              </a:rPr>
              <a:t>defaut</a:t>
            </a:r>
            <a:r>
              <a:rPr lang="en-IN" sz="1800" dirty="0">
                <a:effectLst/>
                <a:latin typeface="Calibri" panose="020F0502020204030204" pitchFamily="34" charset="0"/>
                <a:ea typeface="Calibri" panose="020F0502020204030204" pitchFamily="34" charset="0"/>
              </a:rPr>
              <a:t> value from UI</a:t>
            </a:r>
          </a:p>
        </p:txBody>
      </p:sp>
    </p:spTree>
    <p:extLst>
      <p:ext uri="{BB962C8B-B14F-4D97-AF65-F5344CB8AC3E}">
        <p14:creationId xmlns:p14="http://schemas.microsoft.com/office/powerpoint/2010/main" val="344679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110E2-DF20-21E5-B5E7-77031C4AD8B0}"/>
              </a:ext>
            </a:extLst>
          </p:cNvPr>
          <p:cNvPicPr>
            <a:picLocks noChangeAspect="1"/>
          </p:cNvPicPr>
          <p:nvPr/>
        </p:nvPicPr>
        <p:blipFill>
          <a:blip r:embed="rId2"/>
          <a:stretch>
            <a:fillRect/>
          </a:stretch>
        </p:blipFill>
        <p:spPr>
          <a:xfrm>
            <a:off x="875898" y="1685662"/>
            <a:ext cx="8769801" cy="2883048"/>
          </a:xfrm>
          <a:prstGeom prst="rect">
            <a:avLst/>
          </a:prstGeom>
        </p:spPr>
      </p:pic>
      <p:sp>
        <p:nvSpPr>
          <p:cNvPr id="4" name="TextBox 3">
            <a:extLst>
              <a:ext uri="{FF2B5EF4-FFF2-40B4-BE49-F238E27FC236}">
                <a16:creationId xmlns:a16="http://schemas.microsoft.com/office/drawing/2014/main" id="{9D41B2E5-6F2A-BC46-37A1-6B36D4CA3082}"/>
              </a:ext>
            </a:extLst>
          </p:cNvPr>
          <p:cNvSpPr txBox="1"/>
          <p:nvPr/>
        </p:nvSpPr>
        <p:spPr>
          <a:xfrm>
            <a:off x="875898" y="1039331"/>
            <a:ext cx="9673390" cy="646331"/>
          </a:xfrm>
          <a:prstGeom prst="rect">
            <a:avLst/>
          </a:prstGeom>
          <a:noFill/>
        </p:spPr>
        <p:txBody>
          <a:bodyPr wrap="square">
            <a:spAutoFit/>
          </a:bodyPr>
          <a:lstStyle/>
          <a:p>
            <a:pPr marL="342900" indent="-342900" rtl="0">
              <a:buFont typeface="+mj-lt"/>
              <a:buAutoNum type="arabicPeriod"/>
            </a:pPr>
            <a:r>
              <a:rPr lang="en-IN" dirty="0"/>
              <a:t>Hot fix code deployed it is working from local</a:t>
            </a:r>
          </a:p>
          <a:p>
            <a:pPr marL="342900" indent="-342900" rtl="0">
              <a:buFont typeface="+mj-lt"/>
              <a:buAutoNum type="arabicPeriod"/>
            </a:pPr>
            <a:r>
              <a:rPr lang="en-IN" dirty="0"/>
              <a:t>But nor working in webapp.</a:t>
            </a:r>
          </a:p>
        </p:txBody>
      </p:sp>
      <p:pic>
        <p:nvPicPr>
          <p:cNvPr id="6" name="Picture 5">
            <a:extLst>
              <a:ext uri="{FF2B5EF4-FFF2-40B4-BE49-F238E27FC236}">
                <a16:creationId xmlns:a16="http://schemas.microsoft.com/office/drawing/2014/main" id="{E1574B92-52F6-AC43-8D1E-87B0996863E2}"/>
              </a:ext>
            </a:extLst>
          </p:cNvPr>
          <p:cNvPicPr>
            <a:picLocks noChangeAspect="1"/>
          </p:cNvPicPr>
          <p:nvPr/>
        </p:nvPicPr>
        <p:blipFill>
          <a:blip r:embed="rId3"/>
          <a:stretch>
            <a:fillRect/>
          </a:stretch>
        </p:blipFill>
        <p:spPr>
          <a:xfrm>
            <a:off x="875898" y="4861122"/>
            <a:ext cx="8750750" cy="1447874"/>
          </a:xfrm>
          <a:prstGeom prst="rect">
            <a:avLst/>
          </a:prstGeom>
        </p:spPr>
      </p:pic>
    </p:spTree>
    <p:extLst>
      <p:ext uri="{BB962C8B-B14F-4D97-AF65-F5344CB8AC3E}">
        <p14:creationId xmlns:p14="http://schemas.microsoft.com/office/powerpoint/2010/main" val="66515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B33BF3-A705-4E28-6CF8-69A18A9CA749}"/>
              </a:ext>
            </a:extLst>
          </p:cNvPr>
          <p:cNvSpPr txBox="1"/>
          <p:nvPr/>
        </p:nvSpPr>
        <p:spPr>
          <a:xfrm>
            <a:off x="875898" y="1039331"/>
            <a:ext cx="9673390" cy="923330"/>
          </a:xfrm>
          <a:prstGeom prst="rect">
            <a:avLst/>
          </a:prstGeom>
          <a:noFill/>
        </p:spPr>
        <p:txBody>
          <a:bodyPr wrap="square">
            <a:spAutoFit/>
          </a:bodyPr>
          <a:lstStyle/>
          <a:p>
            <a:pPr marL="342900" indent="-342900" rtl="0">
              <a:buFont typeface="+mj-lt"/>
              <a:buAutoNum type="arabicPeriod"/>
            </a:pPr>
            <a:r>
              <a:rPr lang="en-IN" dirty="0"/>
              <a:t>Integration is having issue. </a:t>
            </a:r>
          </a:p>
          <a:p>
            <a:pPr marL="800100" lvl="1" indent="-342900">
              <a:buFont typeface="+mj-lt"/>
              <a:buAutoNum type="arabicPeriod"/>
            </a:pPr>
            <a:r>
              <a:rPr lang="en-IN" dirty="0"/>
              <a:t>Front end and backend</a:t>
            </a:r>
          </a:p>
          <a:p>
            <a:pPr marL="800100" lvl="1" indent="-342900">
              <a:buFont typeface="+mj-lt"/>
              <a:buAutoNum type="arabicPeriod"/>
            </a:pPr>
            <a:r>
              <a:rPr lang="en-IN" dirty="0"/>
              <a:t>Need Cullen or Lakshmi</a:t>
            </a:r>
          </a:p>
        </p:txBody>
      </p:sp>
    </p:spTree>
    <p:extLst>
      <p:ext uri="{BB962C8B-B14F-4D97-AF65-F5344CB8AC3E}">
        <p14:creationId xmlns:p14="http://schemas.microsoft.com/office/powerpoint/2010/main" val="223966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F5A55E-DFBB-A5ED-170B-EB1E997061EF}"/>
              </a:ext>
            </a:extLst>
          </p:cNvPr>
          <p:cNvSpPr txBox="1"/>
          <p:nvPr/>
        </p:nvSpPr>
        <p:spPr>
          <a:xfrm>
            <a:off x="449980" y="612219"/>
            <a:ext cx="10705701" cy="1015663"/>
          </a:xfrm>
          <a:prstGeom prst="rect">
            <a:avLst/>
          </a:prstGeom>
          <a:noFill/>
        </p:spPr>
        <p:txBody>
          <a:bodyPr wrap="square">
            <a:spAutoFit/>
          </a:bodyPr>
          <a:lstStyle/>
          <a:p>
            <a:pPr marL="457200" indent="-457200">
              <a:buAutoNum type="arabicPeriod"/>
            </a:pPr>
            <a:r>
              <a:rPr lang="en-IN" sz="2000" b="1" dirty="0">
                <a:solidFill>
                  <a:srgbClr val="000000"/>
                </a:solidFill>
                <a:latin typeface="Calibri" panose="020F0502020204030204" pitchFamily="34" charset="0"/>
              </a:rPr>
              <a:t>Mo : Share the solution to get the traffic</a:t>
            </a:r>
          </a:p>
          <a:p>
            <a:pPr marL="342900" indent="-342900">
              <a:buAutoNum type="arabicPeriod"/>
            </a:pPr>
            <a:r>
              <a:rPr lang="en-IN" sz="2000" b="1" dirty="0">
                <a:solidFill>
                  <a:srgbClr val="000000"/>
                </a:solidFill>
                <a:latin typeface="Calibri" panose="020F0502020204030204" pitchFamily="34" charset="0"/>
              </a:rPr>
              <a:t>Taashi : Connect with Willows team who worked on SSO</a:t>
            </a:r>
          </a:p>
          <a:p>
            <a:pPr marL="342900" indent="-342900">
              <a:buAutoNum type="arabicPeriod"/>
            </a:pPr>
            <a:r>
              <a:rPr lang="en-IN" sz="2000" b="1" dirty="0">
                <a:solidFill>
                  <a:srgbClr val="000000"/>
                </a:solidFill>
                <a:latin typeface="Calibri" panose="020F0502020204030204" pitchFamily="34" charset="0"/>
              </a:rPr>
              <a:t>Get the sign off done from Kyle</a:t>
            </a:r>
            <a:endParaRPr lang="en-IN" dirty="0"/>
          </a:p>
        </p:txBody>
      </p:sp>
    </p:spTree>
    <p:extLst>
      <p:ext uri="{BB962C8B-B14F-4D97-AF65-F5344CB8AC3E}">
        <p14:creationId xmlns:p14="http://schemas.microsoft.com/office/powerpoint/2010/main" val="14469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FA0D2-CC33-CB1C-8979-F64A42A3E21A}"/>
              </a:ext>
            </a:extLst>
          </p:cNvPr>
          <p:cNvPicPr>
            <a:picLocks noChangeAspect="1"/>
          </p:cNvPicPr>
          <p:nvPr/>
        </p:nvPicPr>
        <p:blipFill>
          <a:blip r:embed="rId2"/>
          <a:stretch>
            <a:fillRect/>
          </a:stretch>
        </p:blipFill>
        <p:spPr>
          <a:xfrm>
            <a:off x="5328197" y="2089081"/>
            <a:ext cx="4934204" cy="3886400"/>
          </a:xfrm>
          <a:prstGeom prst="rect">
            <a:avLst/>
          </a:prstGeom>
        </p:spPr>
      </p:pic>
      <p:pic>
        <p:nvPicPr>
          <p:cNvPr id="5" name="Picture 4">
            <a:extLst>
              <a:ext uri="{FF2B5EF4-FFF2-40B4-BE49-F238E27FC236}">
                <a16:creationId xmlns:a16="http://schemas.microsoft.com/office/drawing/2014/main" id="{B5A13CE4-ABB6-FCE4-2FDF-C081BD9B1970}"/>
              </a:ext>
            </a:extLst>
          </p:cNvPr>
          <p:cNvPicPr>
            <a:picLocks noChangeAspect="1"/>
          </p:cNvPicPr>
          <p:nvPr/>
        </p:nvPicPr>
        <p:blipFill>
          <a:blip r:embed="rId3"/>
          <a:stretch>
            <a:fillRect/>
          </a:stretch>
        </p:blipFill>
        <p:spPr>
          <a:xfrm>
            <a:off x="1929599" y="882519"/>
            <a:ext cx="5156465" cy="2546481"/>
          </a:xfrm>
          <a:prstGeom prst="rect">
            <a:avLst/>
          </a:prstGeom>
        </p:spPr>
      </p:pic>
    </p:spTree>
    <p:extLst>
      <p:ext uri="{BB962C8B-B14F-4D97-AF65-F5344CB8AC3E}">
        <p14:creationId xmlns:p14="http://schemas.microsoft.com/office/powerpoint/2010/main" val="3535275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2208E-E7C4-A95D-D991-EB6F15C90294}"/>
              </a:ext>
            </a:extLst>
          </p:cNvPr>
          <p:cNvSpPr txBox="1"/>
          <p:nvPr/>
        </p:nvSpPr>
        <p:spPr>
          <a:xfrm>
            <a:off x="875898" y="1039331"/>
            <a:ext cx="9673390" cy="2031325"/>
          </a:xfrm>
          <a:prstGeom prst="rect">
            <a:avLst/>
          </a:prstGeom>
          <a:noFill/>
        </p:spPr>
        <p:txBody>
          <a:bodyPr wrap="square">
            <a:spAutoFit/>
          </a:bodyPr>
          <a:lstStyle/>
          <a:p>
            <a:pPr marL="342900" indent="-342900" rtl="0">
              <a:buFont typeface="+mj-lt"/>
              <a:buAutoNum type="arabicPeriod"/>
            </a:pPr>
            <a:r>
              <a:rPr lang="en-IN" dirty="0"/>
              <a:t>Busy on front end integration with back end. We are making changes on it. Stream is giving error.</a:t>
            </a:r>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endParaRPr lang="en-IN" dirty="0"/>
          </a:p>
        </p:txBody>
      </p:sp>
    </p:spTree>
    <p:extLst>
      <p:ext uri="{BB962C8B-B14F-4D97-AF65-F5344CB8AC3E}">
        <p14:creationId xmlns:p14="http://schemas.microsoft.com/office/powerpoint/2010/main" val="3092082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98BF-653A-EFB1-212D-5263A1589861}"/>
              </a:ext>
            </a:extLst>
          </p:cNvPr>
          <p:cNvPicPr>
            <a:picLocks noChangeAspect="1"/>
          </p:cNvPicPr>
          <p:nvPr/>
        </p:nvPicPr>
        <p:blipFill>
          <a:blip r:embed="rId2"/>
          <a:stretch>
            <a:fillRect/>
          </a:stretch>
        </p:blipFill>
        <p:spPr>
          <a:xfrm>
            <a:off x="1749201" y="2181161"/>
            <a:ext cx="8693597" cy="2495678"/>
          </a:xfrm>
          <a:prstGeom prst="rect">
            <a:avLst/>
          </a:prstGeom>
        </p:spPr>
      </p:pic>
    </p:spTree>
    <p:extLst>
      <p:ext uri="{BB962C8B-B14F-4D97-AF65-F5344CB8AC3E}">
        <p14:creationId xmlns:p14="http://schemas.microsoft.com/office/powerpoint/2010/main" val="3549775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0B1A4-3C8B-8780-93C2-F61DD798C0EF}"/>
              </a:ext>
            </a:extLst>
          </p:cNvPr>
          <p:cNvSpPr txBox="1"/>
          <p:nvPr/>
        </p:nvSpPr>
        <p:spPr>
          <a:xfrm>
            <a:off x="875898" y="1039331"/>
            <a:ext cx="9673390" cy="5078313"/>
          </a:xfrm>
          <a:prstGeom prst="rect">
            <a:avLst/>
          </a:prstGeom>
          <a:noFill/>
        </p:spPr>
        <p:txBody>
          <a:bodyPr wrap="square">
            <a:spAutoFit/>
          </a:bodyPr>
          <a:lstStyle/>
          <a:p>
            <a:pPr marL="342900" indent="-342900" rtl="0">
              <a:buFont typeface="+mj-lt"/>
              <a:buAutoNum type="arabicPeriod"/>
            </a:pPr>
            <a:r>
              <a:rPr lang="en-IN" dirty="0"/>
              <a:t>What is the difference between </a:t>
            </a:r>
            <a:r>
              <a:rPr lang="en-IN" dirty="0" err="1"/>
              <a:t>flukeGPT</a:t>
            </a:r>
            <a:r>
              <a:rPr lang="en-IN" dirty="0"/>
              <a:t> and </a:t>
            </a:r>
            <a:r>
              <a:rPr lang="en-IN" dirty="0" err="1"/>
              <a:t>fluk-ts-gpt</a:t>
            </a:r>
            <a:r>
              <a:rPr lang="en-IN" dirty="0"/>
              <a:t>.</a:t>
            </a:r>
          </a:p>
          <a:p>
            <a:pPr marL="342900" indent="-342900" rtl="0">
              <a:buFont typeface="+mj-lt"/>
              <a:buAutoNum type="arabicPeriod"/>
            </a:pPr>
            <a:r>
              <a:rPr lang="en-IN" dirty="0"/>
              <a:t>What extra questions you will be asking</a:t>
            </a:r>
          </a:p>
          <a:p>
            <a:pPr marL="342900" indent="-342900" rtl="0">
              <a:buFont typeface="+mj-lt"/>
              <a:buAutoNum type="arabicPeriod"/>
            </a:pPr>
            <a:r>
              <a:rPr lang="en-IN" dirty="0"/>
              <a:t>What specific questions you will be asking</a:t>
            </a:r>
          </a:p>
          <a:p>
            <a:pPr marL="342900" indent="-342900" rtl="0">
              <a:buFont typeface="+mj-lt"/>
              <a:buAutoNum type="arabicPeriod"/>
            </a:pPr>
            <a:endParaRPr lang="en-IN" dirty="0"/>
          </a:p>
          <a:p>
            <a:pPr marL="342900" indent="-342900" rtl="0">
              <a:buFont typeface="+mj-lt"/>
              <a:buAutoNum type="arabicPeriod"/>
            </a:pPr>
            <a:r>
              <a:rPr lang="en-IN" dirty="0"/>
              <a:t>The questions you asked are already being taken care by the </a:t>
            </a:r>
            <a:r>
              <a:rPr lang="en-IN" dirty="0" err="1"/>
              <a:t>flukeGPT</a:t>
            </a:r>
            <a:r>
              <a:rPr lang="en-IN" dirty="0"/>
              <a:t> team.</a:t>
            </a:r>
          </a:p>
          <a:p>
            <a:pPr marL="342900" indent="-342900" rtl="0">
              <a:buFont typeface="+mj-lt"/>
              <a:buAutoNum type="arabicPeriod"/>
            </a:pPr>
            <a:r>
              <a:rPr lang="en-IN" dirty="0"/>
              <a:t>We have just 3 days. What your shop floor team wants to get from this TS-GPT</a:t>
            </a:r>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r>
              <a:rPr lang="en-IN" dirty="0"/>
              <a:t>Shop floor – </a:t>
            </a:r>
            <a:r>
              <a:rPr lang="en-IN" dirty="0" err="1"/>
              <a:t>techsupport</a:t>
            </a:r>
            <a:r>
              <a:rPr lang="en-IN" dirty="0"/>
              <a:t> </a:t>
            </a:r>
          </a:p>
          <a:p>
            <a:pPr marL="800100" lvl="1" indent="-342900">
              <a:buFont typeface="+mj-lt"/>
              <a:buAutoNum type="arabicPeriod"/>
            </a:pPr>
            <a:r>
              <a:rPr lang="en-IN" dirty="0"/>
              <a:t>How to perform a particular function</a:t>
            </a:r>
          </a:p>
          <a:p>
            <a:pPr marL="800100" lvl="1" indent="-342900">
              <a:buFont typeface="+mj-lt"/>
              <a:buAutoNum type="arabicPeriod"/>
            </a:pPr>
            <a:r>
              <a:rPr lang="en-IN" dirty="0"/>
              <a:t>Error message type </a:t>
            </a:r>
          </a:p>
          <a:p>
            <a:pPr marL="800100" lvl="1" indent="-342900">
              <a:buFont typeface="+mj-lt"/>
              <a:buAutoNum type="arabicPeriod"/>
            </a:pPr>
            <a:r>
              <a:rPr lang="en-IN" dirty="0"/>
              <a:t>104 question</a:t>
            </a:r>
          </a:p>
          <a:p>
            <a:pPr lvl="1"/>
            <a:endParaRPr lang="en-IN" dirty="0"/>
          </a:p>
          <a:p>
            <a:pPr marL="342900" indent="-342900" rtl="0">
              <a:buFont typeface="+mj-lt"/>
              <a:buAutoNum type="arabicPeriod"/>
            </a:pPr>
            <a:endParaRPr lang="en-IN" dirty="0"/>
          </a:p>
          <a:p>
            <a:pPr marL="342900" indent="-342900" rtl="0">
              <a:buFont typeface="+mj-lt"/>
              <a:buAutoNum type="arabicPeriod"/>
            </a:pPr>
            <a:endParaRPr lang="en-IN" dirty="0"/>
          </a:p>
          <a:p>
            <a:pPr marL="342900" indent="-342900" rtl="0">
              <a:buFont typeface="+mj-lt"/>
              <a:buAutoNum type="arabicPeriod"/>
            </a:pPr>
            <a:r>
              <a:rPr lang="en-IN" dirty="0"/>
              <a:t>Pricing and promotion not the priority</a:t>
            </a:r>
          </a:p>
          <a:p>
            <a:pPr marL="342900" indent="-342900" rtl="0">
              <a:buFont typeface="+mj-lt"/>
              <a:buAutoNum type="arabicPeriod"/>
            </a:pPr>
            <a:r>
              <a:rPr lang="en-IN" dirty="0"/>
              <a:t>Sales people will also use</a:t>
            </a:r>
          </a:p>
        </p:txBody>
      </p:sp>
      <p:sp>
        <p:nvSpPr>
          <p:cNvPr id="6" name="TextBox 5">
            <a:extLst>
              <a:ext uri="{FF2B5EF4-FFF2-40B4-BE49-F238E27FC236}">
                <a16:creationId xmlns:a16="http://schemas.microsoft.com/office/drawing/2014/main" id="{71110E18-4549-BDE2-2D08-E1D8A39DE00F}"/>
              </a:ext>
            </a:extLst>
          </p:cNvPr>
          <p:cNvSpPr txBox="1"/>
          <p:nvPr/>
        </p:nvSpPr>
        <p:spPr>
          <a:xfrm>
            <a:off x="471637" y="286956"/>
            <a:ext cx="9673390" cy="523220"/>
          </a:xfrm>
          <a:prstGeom prst="rect">
            <a:avLst/>
          </a:prstGeom>
          <a:noFill/>
        </p:spPr>
        <p:txBody>
          <a:bodyPr wrap="square">
            <a:spAutoFit/>
          </a:bodyPr>
          <a:lstStyle/>
          <a:p>
            <a:pPr rtl="0"/>
            <a:r>
              <a:rPr lang="en-IN" sz="2800" b="1" dirty="0"/>
              <a:t>User testing - Rob</a:t>
            </a:r>
          </a:p>
        </p:txBody>
      </p:sp>
    </p:spTree>
    <p:extLst>
      <p:ext uri="{BB962C8B-B14F-4D97-AF65-F5344CB8AC3E}">
        <p14:creationId xmlns:p14="http://schemas.microsoft.com/office/powerpoint/2010/main" val="1579979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0B1A4-3C8B-8780-93C2-F61DD798C0EF}"/>
              </a:ext>
            </a:extLst>
          </p:cNvPr>
          <p:cNvSpPr txBox="1"/>
          <p:nvPr/>
        </p:nvSpPr>
        <p:spPr>
          <a:xfrm>
            <a:off x="875898" y="1039331"/>
            <a:ext cx="9673390" cy="2308324"/>
          </a:xfrm>
          <a:prstGeom prst="rect">
            <a:avLst/>
          </a:prstGeom>
          <a:noFill/>
        </p:spPr>
        <p:txBody>
          <a:bodyPr wrap="square">
            <a:spAutoFit/>
          </a:bodyPr>
          <a:lstStyle/>
          <a:p>
            <a:pPr marL="342900" indent="-342900" rtl="0">
              <a:buFont typeface="+mj-lt"/>
              <a:buAutoNum type="arabicPeriod"/>
            </a:pPr>
            <a:r>
              <a:rPr lang="en-IN" dirty="0"/>
              <a:t>Did the Integration. It is getting response. </a:t>
            </a:r>
          </a:p>
          <a:p>
            <a:pPr marL="342900" indent="-342900" rtl="0">
              <a:buFont typeface="+mj-lt"/>
              <a:buAutoNum type="arabicPeriod"/>
            </a:pPr>
            <a:r>
              <a:rPr lang="en-IN" dirty="0"/>
              <a:t>The response is getting only for the first question</a:t>
            </a:r>
          </a:p>
          <a:p>
            <a:pPr marL="342900" indent="-342900" rtl="0">
              <a:buFont typeface="+mj-lt"/>
              <a:buAutoNum type="arabicPeriod"/>
            </a:pPr>
            <a:r>
              <a:rPr lang="en-IN" dirty="0"/>
              <a:t>To get second response new to click on “ new conversation”</a:t>
            </a:r>
          </a:p>
          <a:p>
            <a:pPr marL="342900" indent="-342900" rtl="0">
              <a:buFont typeface="+mj-lt"/>
              <a:buAutoNum type="arabicPeriod"/>
            </a:pPr>
            <a:r>
              <a:rPr lang="en-IN" dirty="0"/>
              <a:t>When any link is opened from the response it is opening in the current window instead of a new window. Losing the fluke-</a:t>
            </a:r>
            <a:r>
              <a:rPr lang="en-IN" dirty="0" err="1"/>
              <a:t>ts</a:t>
            </a:r>
            <a:r>
              <a:rPr lang="en-IN" dirty="0"/>
              <a:t>-</a:t>
            </a:r>
            <a:r>
              <a:rPr lang="en-IN" dirty="0" err="1"/>
              <a:t>gpt</a:t>
            </a:r>
            <a:r>
              <a:rPr lang="en-IN" dirty="0"/>
              <a:t> page.</a:t>
            </a:r>
          </a:p>
          <a:p>
            <a:pPr marL="342900" indent="-342900" rtl="0">
              <a:buFont typeface="+mj-lt"/>
              <a:buAutoNum type="arabicPeriod"/>
            </a:pPr>
            <a:endParaRPr lang="en-IN" dirty="0"/>
          </a:p>
          <a:p>
            <a:pPr marL="342900" indent="-342900" rtl="0">
              <a:buFont typeface="+mj-lt"/>
              <a:buAutoNum type="arabicPeriod"/>
            </a:pPr>
            <a:r>
              <a:rPr lang="en-IN" dirty="0"/>
              <a:t>Debugging and redeployment is in progress.</a:t>
            </a:r>
          </a:p>
          <a:p>
            <a:pPr marL="342900" indent="-342900" rtl="0">
              <a:buFont typeface="+mj-lt"/>
              <a:buAutoNum type="arabicPeriod"/>
            </a:pPr>
            <a:endParaRPr lang="en-IN" dirty="0"/>
          </a:p>
        </p:txBody>
      </p:sp>
      <p:sp>
        <p:nvSpPr>
          <p:cNvPr id="6" name="TextBox 5">
            <a:extLst>
              <a:ext uri="{FF2B5EF4-FFF2-40B4-BE49-F238E27FC236}">
                <a16:creationId xmlns:a16="http://schemas.microsoft.com/office/drawing/2014/main" id="{71110E18-4549-BDE2-2D08-E1D8A39DE00F}"/>
              </a:ext>
            </a:extLst>
          </p:cNvPr>
          <p:cNvSpPr txBox="1"/>
          <p:nvPr/>
        </p:nvSpPr>
        <p:spPr>
          <a:xfrm>
            <a:off x="471637" y="286956"/>
            <a:ext cx="9673390" cy="523220"/>
          </a:xfrm>
          <a:prstGeom prst="rect">
            <a:avLst/>
          </a:prstGeom>
          <a:noFill/>
        </p:spPr>
        <p:txBody>
          <a:bodyPr wrap="square">
            <a:spAutoFit/>
          </a:bodyPr>
          <a:lstStyle/>
          <a:p>
            <a:pPr rtl="0"/>
            <a:r>
              <a:rPr lang="en-IN" sz="2800" b="1" dirty="0"/>
              <a:t>Status update</a:t>
            </a:r>
          </a:p>
        </p:txBody>
      </p:sp>
      <p:sp>
        <p:nvSpPr>
          <p:cNvPr id="4" name="TextBox 3">
            <a:extLst>
              <a:ext uri="{FF2B5EF4-FFF2-40B4-BE49-F238E27FC236}">
                <a16:creationId xmlns:a16="http://schemas.microsoft.com/office/drawing/2014/main" id="{5AF3DE65-B99D-E3E3-6EB2-CD6E7C5D0562}"/>
              </a:ext>
            </a:extLst>
          </p:cNvPr>
          <p:cNvSpPr txBox="1"/>
          <p:nvPr/>
        </p:nvSpPr>
        <p:spPr>
          <a:xfrm>
            <a:off x="875898" y="4568874"/>
            <a:ext cx="9165656" cy="646331"/>
          </a:xfrm>
          <a:prstGeom prst="rect">
            <a:avLst/>
          </a:prstGeom>
          <a:noFill/>
        </p:spPr>
        <p:txBody>
          <a:bodyPr wrap="square">
            <a:spAutoFit/>
          </a:bodyPr>
          <a:lstStyle/>
          <a:p>
            <a:r>
              <a:rPr lang="en-IN" dirty="0">
                <a:hlinkClick r:id="rId2"/>
              </a:rPr>
              <a:t>https://delphiapi-flkts-frntend-ui-dev-eastus-003.azurewebsites.net/</a:t>
            </a:r>
            <a:endParaRPr lang="en-IN" dirty="0"/>
          </a:p>
          <a:p>
            <a:endParaRPr lang="en-IN" dirty="0"/>
          </a:p>
        </p:txBody>
      </p:sp>
    </p:spTree>
    <p:extLst>
      <p:ext uri="{BB962C8B-B14F-4D97-AF65-F5344CB8AC3E}">
        <p14:creationId xmlns:p14="http://schemas.microsoft.com/office/powerpoint/2010/main" val="3572140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0B1A4-3C8B-8780-93C2-F61DD798C0EF}"/>
              </a:ext>
            </a:extLst>
          </p:cNvPr>
          <p:cNvSpPr txBox="1"/>
          <p:nvPr/>
        </p:nvSpPr>
        <p:spPr>
          <a:xfrm>
            <a:off x="875898" y="1039331"/>
            <a:ext cx="9673390" cy="2031325"/>
          </a:xfrm>
          <a:prstGeom prst="rect">
            <a:avLst/>
          </a:prstGeom>
          <a:noFill/>
        </p:spPr>
        <p:txBody>
          <a:bodyPr wrap="square">
            <a:spAutoFit/>
          </a:bodyPr>
          <a:lstStyle/>
          <a:p>
            <a:pPr marL="342900" indent="-342900" rtl="0">
              <a:buFont typeface="+mj-lt"/>
              <a:buAutoNum type="arabicPeriod"/>
            </a:pPr>
            <a:r>
              <a:rPr lang="en-IN" dirty="0"/>
              <a:t>Front end integration in progress. Team is working to resolve the integration issues. </a:t>
            </a:r>
          </a:p>
          <a:p>
            <a:pPr marL="342900" indent="-342900" rtl="0">
              <a:buFont typeface="+mj-lt"/>
              <a:buAutoNum type="arabicPeriod"/>
            </a:pPr>
            <a:r>
              <a:rPr lang="en-IN" dirty="0"/>
              <a:t>The response is going from front end and not getting response from backend to front end.</a:t>
            </a:r>
          </a:p>
          <a:p>
            <a:pPr marL="342900" indent="-342900" rtl="0">
              <a:buFont typeface="+mj-lt"/>
              <a:buAutoNum type="arabicPeriod"/>
            </a:pPr>
            <a:r>
              <a:rPr lang="en-IN" dirty="0"/>
              <a:t>Expecting it will be completed today. </a:t>
            </a:r>
          </a:p>
          <a:p>
            <a:pPr marL="342900" indent="-342900" rtl="0">
              <a:buFont typeface="+mj-lt"/>
              <a:buAutoNum type="arabicPeriod"/>
            </a:pPr>
            <a:r>
              <a:rPr lang="en-IN" dirty="0"/>
              <a:t>New data sources has been given.</a:t>
            </a:r>
          </a:p>
          <a:p>
            <a:pPr marL="342900" indent="-342900" rtl="0">
              <a:buFont typeface="+mj-lt"/>
              <a:buAutoNum type="arabicPeriod"/>
            </a:pPr>
            <a:r>
              <a:rPr lang="en-IN" dirty="0"/>
              <a:t>Who has developed the UI and front end for UBI chatbot. Can you share that</a:t>
            </a:r>
          </a:p>
          <a:p>
            <a:pPr marL="342900" indent="-342900" rtl="0">
              <a:buFont typeface="+mj-lt"/>
              <a:buAutoNum type="arabicPeriod"/>
            </a:pPr>
            <a:endParaRPr lang="en-IN" dirty="0"/>
          </a:p>
          <a:p>
            <a:pPr marL="342900" indent="-342900" rtl="0">
              <a:buFont typeface="+mj-lt"/>
              <a:buAutoNum type="arabicPeriod"/>
            </a:pPr>
            <a:endParaRPr lang="en-IN" dirty="0"/>
          </a:p>
        </p:txBody>
      </p:sp>
      <p:sp>
        <p:nvSpPr>
          <p:cNvPr id="4" name="TextBox 3">
            <a:extLst>
              <a:ext uri="{FF2B5EF4-FFF2-40B4-BE49-F238E27FC236}">
                <a16:creationId xmlns:a16="http://schemas.microsoft.com/office/drawing/2014/main" id="{51821245-6E9B-1A0B-C8C0-813ED73F911C}"/>
              </a:ext>
            </a:extLst>
          </p:cNvPr>
          <p:cNvSpPr txBox="1"/>
          <p:nvPr/>
        </p:nvSpPr>
        <p:spPr>
          <a:xfrm>
            <a:off x="875898" y="3164910"/>
            <a:ext cx="9673390" cy="1200329"/>
          </a:xfrm>
          <a:prstGeom prst="rect">
            <a:avLst/>
          </a:prstGeom>
          <a:noFill/>
        </p:spPr>
        <p:txBody>
          <a:bodyPr wrap="square">
            <a:spAutoFit/>
          </a:bodyPr>
          <a:lstStyle/>
          <a:p>
            <a:pPr marL="342900" indent="-342900" rtl="0">
              <a:buFont typeface="+mj-lt"/>
              <a:buAutoNum type="arabicPeriod"/>
            </a:pPr>
            <a:r>
              <a:rPr lang="en-IN" dirty="0"/>
              <a:t>Who all working from MAQ team. It is understood that Shariff is not working for fluke.</a:t>
            </a:r>
          </a:p>
          <a:p>
            <a:pPr marL="342900" indent="-342900" rtl="0">
              <a:buFont typeface="+mj-lt"/>
              <a:buAutoNum type="arabicPeriod"/>
            </a:pPr>
            <a:r>
              <a:rPr lang="en-IN" dirty="0"/>
              <a:t>Sarathi has to join the call. We can not setup any other time</a:t>
            </a:r>
          </a:p>
          <a:p>
            <a:pPr marL="342900" indent="-342900" rtl="0">
              <a:buFont typeface="+mj-lt"/>
              <a:buAutoNum type="arabicPeriod"/>
            </a:pPr>
            <a:r>
              <a:rPr lang="en-IN" dirty="0"/>
              <a:t>What is he doing currently? </a:t>
            </a:r>
          </a:p>
          <a:p>
            <a:pPr marL="342900" indent="-342900" rtl="0">
              <a:buFont typeface="+mj-lt"/>
              <a:buAutoNum type="arabicPeriod"/>
            </a:pPr>
            <a:endParaRPr lang="en-IN" dirty="0"/>
          </a:p>
        </p:txBody>
      </p:sp>
      <p:graphicFrame>
        <p:nvGraphicFramePr>
          <p:cNvPr id="5" name="Table 4">
            <a:extLst>
              <a:ext uri="{FF2B5EF4-FFF2-40B4-BE49-F238E27FC236}">
                <a16:creationId xmlns:a16="http://schemas.microsoft.com/office/drawing/2014/main" id="{A61531E7-DB04-A7CE-C331-1D88BDB0A211}"/>
              </a:ext>
            </a:extLst>
          </p:cNvPr>
          <p:cNvGraphicFramePr>
            <a:graphicFrameLocks noGrp="1"/>
          </p:cNvGraphicFramePr>
          <p:nvPr/>
        </p:nvGraphicFramePr>
        <p:xfrm>
          <a:off x="2067877" y="4675669"/>
          <a:ext cx="6046220" cy="1188720"/>
        </p:xfrm>
        <a:graphic>
          <a:graphicData uri="http://schemas.openxmlformats.org/drawingml/2006/table">
            <a:tbl>
              <a:tblPr firstRow="1" firstCol="1" bandRow="1">
                <a:tableStyleId>{5940675A-B579-460E-94D1-54222C63F5DA}</a:tableStyleId>
              </a:tblPr>
              <a:tblGrid>
                <a:gridCol w="958950">
                  <a:extLst>
                    <a:ext uri="{9D8B030D-6E8A-4147-A177-3AD203B41FA5}">
                      <a16:colId xmlns:a16="http://schemas.microsoft.com/office/drawing/2014/main" val="2087723885"/>
                    </a:ext>
                  </a:extLst>
                </a:gridCol>
                <a:gridCol w="967008">
                  <a:extLst>
                    <a:ext uri="{9D8B030D-6E8A-4147-A177-3AD203B41FA5}">
                      <a16:colId xmlns:a16="http://schemas.microsoft.com/office/drawing/2014/main" val="4163627671"/>
                    </a:ext>
                  </a:extLst>
                </a:gridCol>
                <a:gridCol w="4120262">
                  <a:extLst>
                    <a:ext uri="{9D8B030D-6E8A-4147-A177-3AD203B41FA5}">
                      <a16:colId xmlns:a16="http://schemas.microsoft.com/office/drawing/2014/main" val="2917038903"/>
                    </a:ext>
                  </a:extLst>
                </a:gridCol>
              </a:tblGrid>
              <a:tr h="381000">
                <a:tc>
                  <a:txBody>
                    <a:bodyPr/>
                    <a:lstStyle/>
                    <a:p>
                      <a:r>
                        <a:rPr lang="en-IN" sz="1400" b="1">
                          <a:effectLst/>
                        </a:rPr>
                        <a:t>DEV</a:t>
                      </a:r>
                      <a:endParaRPr lang="en-IN" sz="1400" b="1">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1400" b="1" dirty="0">
                          <a:effectLst/>
                        </a:rPr>
                        <a:t>4-DEC-23</a:t>
                      </a:r>
                      <a:endParaRPr lang="en-IN" sz="1400" b="1"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400" b="1" dirty="0">
                          <a:effectLst/>
                        </a:rPr>
                        <a:t>Note : Delay in support from </a:t>
                      </a:r>
                      <a:r>
                        <a:rPr lang="en-IN" sz="1400" b="1" dirty="0" err="1">
                          <a:effectLst/>
                        </a:rPr>
                        <a:t>Fortive</a:t>
                      </a:r>
                      <a:r>
                        <a:rPr lang="en-IN" sz="1400" b="1" dirty="0">
                          <a:effectLst/>
                        </a:rPr>
                        <a:t> on front end support may lead to further change in timeline date.</a:t>
                      </a:r>
                      <a:endParaRPr lang="en-IN" sz="1400" b="1"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897189287"/>
                  </a:ext>
                </a:extLst>
              </a:tr>
              <a:tr h="381000">
                <a:tc>
                  <a:txBody>
                    <a:bodyPr/>
                    <a:lstStyle/>
                    <a:p>
                      <a:r>
                        <a:rPr lang="en-IN" sz="1400" b="1">
                          <a:effectLst/>
                        </a:rPr>
                        <a:t>UAT</a:t>
                      </a:r>
                      <a:endParaRPr lang="en-IN" sz="1400" b="1">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1400" b="1" dirty="0">
                          <a:effectLst/>
                        </a:rPr>
                        <a:t>21-DEC-23</a:t>
                      </a:r>
                      <a:endParaRPr lang="en-IN" sz="1400" b="1"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400" b="1" dirty="0">
                          <a:effectLst/>
                        </a:rPr>
                        <a:t>UAT with kata UI</a:t>
                      </a:r>
                      <a:endParaRPr lang="en-IN" sz="1400" b="1"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833534542"/>
                  </a:ext>
                </a:extLst>
              </a:tr>
              <a:tr h="381000">
                <a:tc>
                  <a:txBody>
                    <a:bodyPr/>
                    <a:lstStyle/>
                    <a:p>
                      <a:r>
                        <a:rPr lang="en-IN" sz="1400" b="1">
                          <a:effectLst/>
                        </a:rPr>
                        <a:t>Go-Live</a:t>
                      </a:r>
                      <a:endParaRPr lang="en-IN" sz="1400" b="1">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400" b="1" dirty="0">
                          <a:effectLst/>
                        </a:rPr>
                        <a:t>27-DEC-23</a:t>
                      </a:r>
                      <a:endParaRPr lang="en-IN" sz="1400" b="1"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1400" b="1" dirty="0">
                          <a:effectLst/>
                        </a:rPr>
                        <a:t> Go-Live with Kata UI</a:t>
                      </a:r>
                      <a:endParaRPr lang="en-IN" sz="1400" b="1"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862558560"/>
                  </a:ext>
                </a:extLst>
              </a:tr>
            </a:tbl>
          </a:graphicData>
        </a:graphic>
      </p:graphicFrame>
    </p:spTree>
    <p:extLst>
      <p:ext uri="{BB962C8B-B14F-4D97-AF65-F5344CB8AC3E}">
        <p14:creationId xmlns:p14="http://schemas.microsoft.com/office/powerpoint/2010/main" val="3408418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C15E442-A7C2-6FEA-259E-44FF152AE0D1}"/>
              </a:ext>
            </a:extLst>
          </p:cNvPr>
          <p:cNvGraphicFramePr>
            <a:graphicFrameLocks noGrp="1"/>
          </p:cNvGraphicFramePr>
          <p:nvPr>
            <p:extLst>
              <p:ext uri="{D42A27DB-BD31-4B8C-83A1-F6EECF244321}">
                <p14:modId xmlns:p14="http://schemas.microsoft.com/office/powerpoint/2010/main" val="4285186715"/>
              </p:ext>
            </p:extLst>
          </p:nvPr>
        </p:nvGraphicFramePr>
        <p:xfrm>
          <a:off x="967872" y="1335054"/>
          <a:ext cx="9388911" cy="4045466"/>
        </p:xfrm>
        <a:graphic>
          <a:graphicData uri="http://schemas.openxmlformats.org/drawingml/2006/table">
            <a:tbl>
              <a:tblPr>
                <a:tableStyleId>{2D5ABB26-0587-4C30-8999-92F81FD0307C}</a:tableStyleId>
              </a:tblPr>
              <a:tblGrid>
                <a:gridCol w="803177">
                  <a:extLst>
                    <a:ext uri="{9D8B030D-6E8A-4147-A177-3AD203B41FA5}">
                      <a16:colId xmlns:a16="http://schemas.microsoft.com/office/drawing/2014/main" val="3723887589"/>
                    </a:ext>
                  </a:extLst>
                </a:gridCol>
                <a:gridCol w="8585734">
                  <a:extLst>
                    <a:ext uri="{9D8B030D-6E8A-4147-A177-3AD203B41FA5}">
                      <a16:colId xmlns:a16="http://schemas.microsoft.com/office/drawing/2014/main" val="2009349627"/>
                    </a:ext>
                  </a:extLst>
                </a:gridCol>
              </a:tblGrid>
              <a:tr h="365088">
                <a:tc>
                  <a:txBody>
                    <a:bodyPr/>
                    <a:lstStyle/>
                    <a:p>
                      <a:pPr algn="ctr" fontAlgn="b"/>
                      <a:r>
                        <a:rPr lang="en-IN" sz="1800" b="1" u="none" strike="noStrike">
                          <a:effectLst/>
                        </a:rPr>
                        <a:t>S.No</a:t>
                      </a:r>
                      <a:endParaRPr lang="en-IN"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Challenges</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310780"/>
                  </a:ext>
                </a:extLst>
              </a:tr>
              <a:tr h="365088">
                <a:tc>
                  <a:txBody>
                    <a:bodyPr/>
                    <a:lstStyle/>
                    <a:p>
                      <a:pPr algn="ctr" fontAlgn="b"/>
                      <a:r>
                        <a:rPr lang="en-IN" sz="1800" u="none" strike="noStrike">
                          <a:effectLst/>
                        </a:rPr>
                        <a:t>1</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Not considering the setup time. Which is 40% of development time</a:t>
                      </a:r>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03790"/>
                  </a:ext>
                </a:extLst>
              </a:tr>
              <a:tr h="365088">
                <a:tc>
                  <a:txBody>
                    <a:bodyPr/>
                    <a:lstStyle/>
                    <a:p>
                      <a:pPr algn="ctr" fontAlgn="b"/>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Customer can not take out half an hour in the morning for </a:t>
                      </a:r>
                      <a:r>
                        <a:rPr lang="en-IN" sz="1800" u="none" strike="noStrike" dirty="0" err="1">
                          <a:effectLst/>
                        </a:rPr>
                        <a:t>capG</a:t>
                      </a:r>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020257"/>
                  </a:ext>
                </a:extLst>
              </a:tr>
              <a:tr h="365088">
                <a:tc>
                  <a:txBody>
                    <a:bodyPr/>
                    <a:lstStyle/>
                    <a:p>
                      <a:pPr algn="ctr" fontAlgn="b"/>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Delay in Azure accesses</a:t>
                      </a:r>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08305"/>
                  </a:ext>
                </a:extLst>
              </a:tr>
              <a:tr h="365088">
                <a:tc>
                  <a:txBody>
                    <a:bodyPr/>
                    <a:lstStyle/>
                    <a:p>
                      <a:pPr algn="ctr" fontAlgn="b"/>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Delay in Responses for providing the input </a:t>
                      </a:r>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0043448"/>
                  </a:ext>
                </a:extLst>
              </a:tr>
              <a:tr h="1078745">
                <a:tc>
                  <a:txBody>
                    <a:bodyPr/>
                    <a:lstStyle/>
                    <a:p>
                      <a:pPr algn="ctr" fontAlgn="b"/>
                      <a:r>
                        <a:rPr lang="en-IN" sz="1800" u="none" strike="noStrike">
                          <a:effectLst/>
                        </a:rPr>
                        <a:t>5</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Too many customer stake holders </a:t>
                      </a:r>
                    </a:p>
                    <a:p>
                      <a:pPr algn="l" fontAlgn="b"/>
                      <a:r>
                        <a:rPr lang="en-IN" sz="1800" b="0" i="0" u="none" strike="noStrike" dirty="0">
                          <a:solidFill>
                            <a:srgbClr val="000000"/>
                          </a:solidFill>
                          <a:effectLst/>
                          <a:latin typeface="Calibri" panose="020F0502020204030204" pitchFamily="34" charset="0"/>
                        </a:rPr>
                        <a:t>Rob, Lakshmi, Eshwari, MO, Curl, Taashi, Kranti, Rama, Deepinder, Harshil</a:t>
                      </a:r>
                    </a:p>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6276529"/>
                  </a:ext>
                </a:extLst>
              </a:tr>
              <a:tr h="380427">
                <a:tc>
                  <a:txBody>
                    <a:bodyPr/>
                    <a:lstStyle/>
                    <a:p>
                      <a:pPr algn="ctr" fontAlgn="b"/>
                      <a:r>
                        <a:rPr lang="en-IN" sz="1800" b="0" i="0" u="none" strike="noStrike" dirty="0">
                          <a:solidFill>
                            <a:srgbClr val="000000"/>
                          </a:solidFill>
                          <a:effectLst/>
                          <a:latin typeface="Calibri" panose="020F0502020204030204" pitchFamily="34" charset="0"/>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0" i="0" u="none" strike="noStrike" dirty="0">
                          <a:solidFill>
                            <a:srgbClr val="000000"/>
                          </a:solidFill>
                          <a:effectLst/>
                          <a:latin typeface="Calibri" panose="020F0502020204030204" pitchFamily="34" charset="0"/>
                        </a:rPr>
                        <a:t>Never turnback to support on issue. Cullen, Lakshmi. Keep in waiting mode for one week.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9143216"/>
                  </a:ext>
                </a:extLst>
              </a:tr>
              <a:tr h="380427">
                <a:tc>
                  <a:txBody>
                    <a:bodyPr/>
                    <a:lstStyle/>
                    <a:p>
                      <a:pPr algn="ctr" fontAlgn="b"/>
                      <a:r>
                        <a:rPr lang="en-IN" sz="1800" b="0" i="0" u="none" strike="noStrike" dirty="0">
                          <a:solidFill>
                            <a:srgbClr val="000000"/>
                          </a:solidFill>
                          <a:effectLst/>
                          <a:latin typeface="Calibri" panose="020F0502020204030204" pitchFamily="34" charset="0"/>
                        </a:rPr>
                        <a:t>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0" i="0" u="none" strike="noStrike" dirty="0">
                          <a:solidFill>
                            <a:srgbClr val="000000"/>
                          </a:solidFill>
                          <a:effectLst/>
                          <a:latin typeface="Calibri" panose="020F0502020204030204" pitchFamily="34" charset="0"/>
                        </a:rPr>
                        <a:t>Scope addition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449609"/>
                  </a:ext>
                </a:extLst>
              </a:tr>
              <a:tr h="380427">
                <a:tc>
                  <a:txBody>
                    <a:bodyPr/>
                    <a:lstStyle/>
                    <a:p>
                      <a:pPr algn="ctr" fontAlgn="b"/>
                      <a:r>
                        <a:rPr lang="en-IN" sz="1800" b="0" i="0" u="none" strike="noStrike" dirty="0">
                          <a:solidFill>
                            <a:srgbClr val="000000"/>
                          </a:solidFill>
                          <a:effectLst/>
                          <a:latin typeface="Calibri" panose="020F0502020204030204" pitchFamily="34" charset="0"/>
                        </a:rPr>
                        <a:t>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0" i="0" u="none" strike="noStrike" dirty="0">
                          <a:solidFill>
                            <a:srgbClr val="000000"/>
                          </a:solidFill>
                          <a:effectLst/>
                          <a:latin typeface="Calibri" panose="020F0502020204030204" pitchFamily="34" charset="0"/>
                        </a:rPr>
                        <a:t>Too many meetings, Customer,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664325"/>
                  </a:ext>
                </a:extLst>
              </a:tr>
            </a:tbl>
          </a:graphicData>
        </a:graphic>
      </p:graphicFrame>
      <p:sp>
        <p:nvSpPr>
          <p:cNvPr id="5" name="TextBox 4">
            <a:extLst>
              <a:ext uri="{FF2B5EF4-FFF2-40B4-BE49-F238E27FC236}">
                <a16:creationId xmlns:a16="http://schemas.microsoft.com/office/drawing/2014/main" id="{70B57FEF-1490-4270-DE69-912E0A5756EB}"/>
              </a:ext>
            </a:extLst>
          </p:cNvPr>
          <p:cNvSpPr txBox="1"/>
          <p:nvPr/>
        </p:nvSpPr>
        <p:spPr>
          <a:xfrm>
            <a:off x="421105" y="339911"/>
            <a:ext cx="6097604" cy="461665"/>
          </a:xfrm>
          <a:prstGeom prst="rect">
            <a:avLst/>
          </a:prstGeom>
          <a:noFill/>
        </p:spPr>
        <p:txBody>
          <a:bodyPr wrap="square">
            <a:spAutoFit/>
          </a:bodyPr>
          <a:lstStyle/>
          <a:p>
            <a:pPr fontAlgn="b"/>
            <a:r>
              <a:rPr lang="en-IN" sz="2400" b="1" u="none" strike="noStrike" dirty="0">
                <a:effectLst/>
              </a:rPr>
              <a:t>Current Challenges</a:t>
            </a:r>
            <a:endParaRPr lang="en-IN" sz="2400" b="1"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621364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89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517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492D5A7-1F63-639B-3BC4-F0DCD864087A}"/>
              </a:ext>
            </a:extLst>
          </p:cNvPr>
          <p:cNvGraphicFramePr>
            <a:graphicFrameLocks noGrp="1"/>
          </p:cNvGraphicFramePr>
          <p:nvPr>
            <p:extLst>
              <p:ext uri="{D42A27DB-BD31-4B8C-83A1-F6EECF244321}">
                <p14:modId xmlns:p14="http://schemas.microsoft.com/office/powerpoint/2010/main" val="3459264821"/>
              </p:ext>
            </p:extLst>
          </p:nvPr>
        </p:nvGraphicFramePr>
        <p:xfrm>
          <a:off x="1330052" y="787232"/>
          <a:ext cx="9327438" cy="4841960"/>
        </p:xfrm>
        <a:graphic>
          <a:graphicData uri="http://schemas.openxmlformats.org/drawingml/2006/table">
            <a:tbl>
              <a:tblPr firstRow="1" firstCol="1" bandRow="1">
                <a:tableStyleId>{5C22544A-7EE6-4342-B048-85BDC9FD1C3A}</a:tableStyleId>
              </a:tblPr>
              <a:tblGrid>
                <a:gridCol w="2531278">
                  <a:extLst>
                    <a:ext uri="{9D8B030D-6E8A-4147-A177-3AD203B41FA5}">
                      <a16:colId xmlns:a16="http://schemas.microsoft.com/office/drawing/2014/main" val="1380545794"/>
                    </a:ext>
                  </a:extLst>
                </a:gridCol>
                <a:gridCol w="2552548">
                  <a:extLst>
                    <a:ext uri="{9D8B030D-6E8A-4147-A177-3AD203B41FA5}">
                      <a16:colId xmlns:a16="http://schemas.microsoft.com/office/drawing/2014/main" val="43863657"/>
                    </a:ext>
                  </a:extLst>
                </a:gridCol>
                <a:gridCol w="4243612">
                  <a:extLst>
                    <a:ext uri="{9D8B030D-6E8A-4147-A177-3AD203B41FA5}">
                      <a16:colId xmlns:a16="http://schemas.microsoft.com/office/drawing/2014/main" val="971922409"/>
                    </a:ext>
                  </a:extLst>
                </a:gridCol>
              </a:tblGrid>
              <a:tr h="868001">
                <a:tc>
                  <a:txBody>
                    <a:bodyPr/>
                    <a:lstStyle/>
                    <a:p>
                      <a:r>
                        <a:rPr lang="en-IN" sz="2800">
                          <a:effectLst/>
                        </a:rPr>
                        <a:t> Milestone</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a:effectLst/>
                        </a:rPr>
                        <a:t>End date</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a:effectLst/>
                        </a:rPr>
                        <a:t>Remarks</a:t>
                      </a:r>
                      <a:endParaRPr lang="en-IN" sz="2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46750046"/>
                  </a:ext>
                </a:extLst>
              </a:tr>
              <a:tr h="1263493">
                <a:tc>
                  <a:txBody>
                    <a:bodyPr/>
                    <a:lstStyle/>
                    <a:p>
                      <a:r>
                        <a:rPr lang="en-IN" sz="2800">
                          <a:effectLst/>
                        </a:rPr>
                        <a:t>AS-IS</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2800" dirty="0">
                          <a:effectLst/>
                        </a:rPr>
                        <a:t>14-Nov-23</a:t>
                      </a:r>
                      <a:endParaRPr lang="en-IN" sz="2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dirty="0">
                          <a:effectLst/>
                        </a:rPr>
                        <a:t>Testing to be done on postman. </a:t>
                      </a:r>
                      <a:br>
                        <a:rPr lang="en-IN" sz="2800" dirty="0">
                          <a:effectLst/>
                        </a:rPr>
                      </a:br>
                      <a:r>
                        <a:rPr lang="en-IN" sz="2800" dirty="0">
                          <a:effectLst/>
                        </a:rPr>
                        <a:t>Not from UI</a:t>
                      </a:r>
                      <a:endParaRPr lang="en-IN"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025278634"/>
                  </a:ext>
                </a:extLst>
              </a:tr>
              <a:tr h="897933">
                <a:tc>
                  <a:txBody>
                    <a:bodyPr/>
                    <a:lstStyle/>
                    <a:p>
                      <a:r>
                        <a:rPr lang="en-IN" sz="2800" dirty="0">
                          <a:effectLst/>
                        </a:rPr>
                        <a:t>DEV</a:t>
                      </a:r>
                      <a:endParaRPr lang="en-IN" sz="2800" dirty="0">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2800">
                          <a:effectLst/>
                        </a:rPr>
                        <a:t>28-Nov-23</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dirty="0">
                          <a:effectLst/>
                        </a:rPr>
                        <a:t> </a:t>
                      </a:r>
                      <a:endParaRPr lang="en-IN"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734400165"/>
                  </a:ext>
                </a:extLst>
              </a:tr>
              <a:tr h="897933">
                <a:tc>
                  <a:txBody>
                    <a:bodyPr/>
                    <a:lstStyle/>
                    <a:p>
                      <a:r>
                        <a:rPr lang="en-IN" sz="2800">
                          <a:effectLst/>
                        </a:rPr>
                        <a:t>UAT</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2800" dirty="0">
                          <a:effectLst/>
                        </a:rPr>
                        <a:t>08-Dec-23</a:t>
                      </a:r>
                      <a:endParaRPr lang="en-IN" sz="2800" dirty="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a:effectLst/>
                        </a:rPr>
                        <a:t>UAT Sign Off</a:t>
                      </a:r>
                      <a:endParaRPr lang="en-IN" sz="2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119880057"/>
                  </a:ext>
                </a:extLst>
              </a:tr>
              <a:tr h="897933">
                <a:tc>
                  <a:txBody>
                    <a:bodyPr/>
                    <a:lstStyle/>
                    <a:p>
                      <a:r>
                        <a:rPr lang="en-IN" sz="2800">
                          <a:effectLst/>
                        </a:rPr>
                        <a:t>Go-Live</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pPr algn="r"/>
                      <a:r>
                        <a:rPr lang="en-IN" sz="2800">
                          <a:effectLst/>
                        </a:rPr>
                        <a:t>15-Dec-23</a:t>
                      </a:r>
                      <a:endParaRPr lang="en-IN" sz="2800">
                        <a:effectLst/>
                        <a:latin typeface="Calibri" panose="020F0502020204030204" pitchFamily="34" charset="0"/>
                        <a:ea typeface="Calibri" panose="020F0502020204030204" pitchFamily="34" charset="0"/>
                      </a:endParaRPr>
                    </a:p>
                  </a:txBody>
                  <a:tcPr marL="68580" marR="68580" marT="0" marB="0" anchor="ctr"/>
                </a:tc>
                <a:tc>
                  <a:txBody>
                    <a:bodyPr/>
                    <a:lstStyle/>
                    <a:p>
                      <a:r>
                        <a:rPr lang="en-IN" sz="2800" dirty="0">
                          <a:effectLst/>
                        </a:rPr>
                        <a:t> </a:t>
                      </a:r>
                      <a:endParaRPr lang="en-IN" sz="28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887059679"/>
                  </a:ext>
                </a:extLst>
              </a:tr>
            </a:tbl>
          </a:graphicData>
        </a:graphic>
      </p:graphicFrame>
    </p:spTree>
    <p:extLst>
      <p:ext uri="{BB962C8B-B14F-4D97-AF65-F5344CB8AC3E}">
        <p14:creationId xmlns:p14="http://schemas.microsoft.com/office/powerpoint/2010/main" val="229092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82A16-C038-0F20-D03C-8D17EC13BCE8}"/>
              </a:ext>
            </a:extLst>
          </p:cNvPr>
          <p:cNvSpPr txBox="1"/>
          <p:nvPr/>
        </p:nvSpPr>
        <p:spPr>
          <a:xfrm>
            <a:off x="449980" y="612219"/>
            <a:ext cx="10705701" cy="5109091"/>
          </a:xfrm>
          <a:prstGeom prst="rect">
            <a:avLst/>
          </a:prstGeom>
          <a:noFill/>
        </p:spPr>
        <p:txBody>
          <a:bodyPr wrap="square">
            <a:spAutoFit/>
          </a:bodyPr>
          <a:lstStyle/>
          <a:p>
            <a:r>
              <a:rPr lang="en-IN" sz="2000" b="1" dirty="0">
                <a:solidFill>
                  <a:srgbClr val="000000"/>
                </a:solidFill>
                <a:latin typeface="Calibri" panose="020F0502020204030204" pitchFamily="34" charset="0"/>
              </a:rPr>
              <a:t>Document translator :</a:t>
            </a:r>
            <a:r>
              <a:rPr lang="en-IN" b="1" dirty="0">
                <a:solidFill>
                  <a:srgbClr val="000000"/>
                </a:solidFill>
                <a:latin typeface="Calibri" panose="020F0502020204030204" pitchFamily="34" charset="0"/>
              </a:rPr>
              <a:t> </a:t>
            </a:r>
          </a:p>
          <a:p>
            <a:r>
              <a:rPr lang="en-IN" b="1" dirty="0">
                <a:solidFill>
                  <a:srgbClr val="000000"/>
                </a:solidFill>
                <a:latin typeface="Calibri" panose="020F0502020204030204" pitchFamily="34" charset="0"/>
              </a:rPr>
              <a:t>Resource Group (</a:t>
            </a:r>
            <a:r>
              <a:rPr lang="en-US" sz="1800" dirty="0">
                <a:effectLst/>
                <a:latin typeface="Calibri" panose="020F0502020204030204" pitchFamily="34" charset="0"/>
                <a:ea typeface="Calibri" panose="020F0502020204030204" pitchFamily="34" charset="0"/>
              </a:rPr>
              <a:t>Dev : </a:t>
            </a:r>
            <a:r>
              <a:rPr lang="en-US" sz="1800" u="sng" dirty="0" err="1">
                <a:solidFill>
                  <a:srgbClr val="0563C1"/>
                </a:solidFill>
                <a:effectLst/>
                <a:latin typeface="Calibri" panose="020F0502020204030204" pitchFamily="34" charset="0"/>
                <a:ea typeface="Calibri" panose="020F0502020204030204" pitchFamily="34" charset="0"/>
                <a:hlinkClick r:id="rId2"/>
              </a:rPr>
              <a:t>flk</a:t>
            </a:r>
            <a:r>
              <a:rPr lang="en-US" sz="1800" u="sng" dirty="0">
                <a:solidFill>
                  <a:srgbClr val="0563C1"/>
                </a:solidFill>
                <a:effectLst/>
                <a:latin typeface="Calibri" panose="020F0502020204030204" pitchFamily="34" charset="0"/>
                <a:ea typeface="Calibri" panose="020F0502020204030204" pitchFamily="34" charset="0"/>
                <a:hlinkClick r:id="rId2"/>
              </a:rPr>
              <a:t>-</a:t>
            </a:r>
            <a:r>
              <a:rPr lang="en-US" sz="1800" u="sng" dirty="0" err="1">
                <a:solidFill>
                  <a:srgbClr val="0563C1"/>
                </a:solidFill>
                <a:effectLst/>
                <a:latin typeface="Calibri" panose="020F0502020204030204" pitchFamily="34" charset="0"/>
                <a:ea typeface="Calibri" panose="020F0502020204030204" pitchFamily="34" charset="0"/>
                <a:hlinkClick r:id="rId2"/>
              </a:rPr>
              <a:t>doctranslation</a:t>
            </a:r>
            <a:r>
              <a:rPr lang="en-US" sz="1800" u="sng" dirty="0">
                <a:solidFill>
                  <a:srgbClr val="0563C1"/>
                </a:solidFill>
                <a:effectLst/>
                <a:latin typeface="Calibri" panose="020F0502020204030204" pitchFamily="34" charset="0"/>
                <a:ea typeface="Calibri" panose="020F0502020204030204" pitchFamily="34" charset="0"/>
                <a:hlinkClick r:id="rId2"/>
              </a:rPr>
              <a:t>-dev - Microsoft Azure</a:t>
            </a:r>
            <a:r>
              <a:rPr lang="en-US" sz="1800" u="sng" dirty="0">
                <a:solidFill>
                  <a:srgbClr val="0563C1"/>
                </a:solidFill>
                <a:effectLst/>
                <a:latin typeface="Calibri" panose="020F0502020204030204" pitchFamily="34" charset="0"/>
                <a:ea typeface="Calibri" panose="020F0502020204030204" pitchFamily="34" charset="0"/>
              </a:rPr>
              <a:t> </a:t>
            </a:r>
            <a:r>
              <a:rPr lang="en-IN" b="1" dirty="0">
                <a:solidFill>
                  <a:srgbClr val="000000"/>
                </a:solidFill>
                <a:latin typeface="Calibri" panose="020F0502020204030204" pitchFamily="34" charset="0"/>
              </a:rPr>
              <a:t>)</a:t>
            </a:r>
          </a:p>
          <a:p>
            <a:pPr marL="342900" indent="-342900">
              <a:buAutoNum type="arabicPeriod"/>
            </a:pPr>
            <a:r>
              <a:rPr lang="en-IN" dirty="0">
                <a:solidFill>
                  <a:srgbClr val="000000"/>
                </a:solidFill>
                <a:latin typeface="Calibri" panose="020F0502020204030204" pitchFamily="34" charset="0"/>
              </a:rPr>
              <a:t>The User usage data is moved to new resource group created by Taashi</a:t>
            </a:r>
          </a:p>
          <a:p>
            <a:pPr marL="342900" indent="-342900">
              <a:buAutoNum type="arabicPeriod"/>
            </a:pPr>
            <a:r>
              <a:rPr lang="en-IN" dirty="0">
                <a:solidFill>
                  <a:srgbClr val="000000"/>
                </a:solidFill>
                <a:latin typeface="Calibri" panose="020F0502020204030204" pitchFamily="34" charset="0"/>
              </a:rPr>
              <a:t>The Azure resources are created and configured for document translator. </a:t>
            </a:r>
          </a:p>
          <a:p>
            <a:pPr marL="800100" lvl="1" indent="-342900">
              <a:buAutoNum type="arabicPeriod"/>
            </a:pPr>
            <a:r>
              <a:rPr lang="en-IN" dirty="0">
                <a:solidFill>
                  <a:srgbClr val="000000"/>
                </a:solidFill>
                <a:latin typeface="Calibri" panose="020F0502020204030204" pitchFamily="34" charset="0"/>
              </a:rPr>
              <a:t>Modified the code accordingly </a:t>
            </a:r>
          </a:p>
          <a:p>
            <a:pPr marL="800100" lvl="1" indent="-342900">
              <a:buAutoNum type="arabicPeriod"/>
            </a:pPr>
            <a:r>
              <a:rPr lang="en-IN" dirty="0">
                <a:solidFill>
                  <a:srgbClr val="000000"/>
                </a:solidFill>
                <a:latin typeface="Calibri" panose="020F0502020204030204" pitchFamily="34" charset="0"/>
              </a:rPr>
              <a:t>Redeployed </a:t>
            </a:r>
          </a:p>
          <a:p>
            <a:pPr marL="800100" lvl="1" indent="-342900">
              <a:buAutoNum type="arabicPeriod"/>
            </a:pPr>
            <a:r>
              <a:rPr lang="en-IN" dirty="0">
                <a:solidFill>
                  <a:srgbClr val="000000"/>
                </a:solidFill>
                <a:latin typeface="Calibri" panose="020F0502020204030204" pitchFamily="34" charset="0"/>
              </a:rPr>
              <a:t>Tested.</a:t>
            </a:r>
          </a:p>
          <a:p>
            <a:pPr marL="800100" lvl="1" indent="-342900">
              <a:buAutoNum type="arabicPeriod"/>
            </a:pPr>
            <a:r>
              <a:rPr lang="en-IN" dirty="0">
                <a:solidFill>
                  <a:srgbClr val="000000"/>
                </a:solidFill>
                <a:latin typeface="Calibri" panose="020F0502020204030204" pitchFamily="34" charset="0"/>
              </a:rPr>
              <a:t>Translator | Storage | App service</a:t>
            </a:r>
          </a:p>
          <a:p>
            <a:pPr marL="800100" lvl="1" indent="-342900">
              <a:buAutoNum type="arabicPeriod"/>
            </a:pPr>
            <a:endParaRPr lang="en-IN" dirty="0">
              <a:solidFill>
                <a:srgbClr val="000000"/>
              </a:solidFill>
              <a:latin typeface="Calibri" panose="020F0502020204030204" pitchFamily="34" charset="0"/>
            </a:endParaRPr>
          </a:p>
          <a:p>
            <a:pPr marL="342900" indent="-342900">
              <a:buAutoNum type="arabicPeriod"/>
            </a:pPr>
            <a:r>
              <a:rPr lang="en-IN" dirty="0">
                <a:solidFill>
                  <a:srgbClr val="000000"/>
                </a:solidFill>
                <a:latin typeface="Calibri" panose="020F0502020204030204" pitchFamily="34" charset="0"/>
              </a:rPr>
              <a:t>We did this way not have any down time. It is now in production</a:t>
            </a:r>
          </a:p>
          <a:p>
            <a:pPr marL="342900" indent="-342900">
              <a:buAutoNum type="arabicPeriod"/>
            </a:pPr>
            <a:endParaRPr lang="en-IN" dirty="0">
              <a:solidFill>
                <a:srgbClr val="000000"/>
              </a:solidFill>
              <a:latin typeface="Calibri" panose="020F0502020204030204" pitchFamily="34" charset="0"/>
            </a:endParaRPr>
          </a:p>
          <a:p>
            <a:r>
              <a:rPr lang="en-IN" b="1" dirty="0">
                <a:solidFill>
                  <a:srgbClr val="000000"/>
                </a:solidFill>
                <a:latin typeface="Calibri" panose="020F0502020204030204" pitchFamily="34" charset="0"/>
              </a:rPr>
              <a:t>User ID : SSO Issue : </a:t>
            </a:r>
          </a:p>
          <a:p>
            <a:pPr rtl="0"/>
            <a:r>
              <a:rPr lang="en-IN" dirty="0">
                <a:solidFill>
                  <a:srgbClr val="000000"/>
                </a:solidFill>
                <a:latin typeface="Calibri" panose="020F0502020204030204" pitchFamily="34" charset="0"/>
              </a:rPr>
              <a:t>2.   </a:t>
            </a:r>
            <a:r>
              <a:rPr lang="en-IN" dirty="0"/>
              <a:t>On </a:t>
            </a:r>
            <a:r>
              <a:rPr lang="en-IN" dirty="0" err="1"/>
              <a:t>comapring</a:t>
            </a:r>
            <a:r>
              <a:rPr lang="en-IN" dirty="0"/>
              <a:t> the Registration with </a:t>
            </a:r>
            <a:r>
              <a:rPr lang="en-IN" dirty="0" err="1"/>
              <a:t>SupperApp</a:t>
            </a:r>
            <a:r>
              <a:rPr lang="en-IN" dirty="0"/>
              <a:t>(working one) there is difference in the protocol</a:t>
            </a:r>
          </a:p>
          <a:p>
            <a:pPr rtl="0"/>
            <a:r>
              <a:rPr lang="en-IN" dirty="0" err="1"/>
              <a:t>SupperApp</a:t>
            </a:r>
            <a:r>
              <a:rPr lang="en-IN" dirty="0"/>
              <a:t> - OIDC</a:t>
            </a:r>
          </a:p>
          <a:p>
            <a:pPr rtl="0"/>
            <a:r>
              <a:rPr lang="en-IN" dirty="0" err="1"/>
              <a:t>DocTrans</a:t>
            </a:r>
            <a:r>
              <a:rPr lang="en-IN" dirty="0"/>
              <a:t> - SAML</a:t>
            </a:r>
          </a:p>
          <a:p>
            <a:pPr rtl="0"/>
            <a:r>
              <a:rPr lang="en-IN" dirty="0"/>
              <a:t> </a:t>
            </a:r>
          </a:p>
          <a:p>
            <a:pPr rtl="0"/>
            <a:r>
              <a:rPr lang="en-IN" dirty="0"/>
              <a:t>so created a new registration for </a:t>
            </a:r>
            <a:r>
              <a:rPr lang="en-IN" dirty="0" err="1"/>
              <a:t>DocuTrans</a:t>
            </a:r>
            <a:r>
              <a:rPr lang="en-IN" dirty="0"/>
              <a:t> with OIDC protocol, by connecting with </a:t>
            </a:r>
            <a:r>
              <a:rPr lang="en-IN" dirty="0" err="1"/>
              <a:t>Fortive</a:t>
            </a:r>
            <a:r>
              <a:rPr lang="en-IN" dirty="0"/>
              <a:t> team</a:t>
            </a:r>
          </a:p>
          <a:p>
            <a:pPr rtl="0"/>
            <a:r>
              <a:rPr lang="en-IN" b="1" dirty="0"/>
              <a:t>FLK-document translator-OIDC-Non-Prod</a:t>
            </a:r>
            <a:endParaRPr lang="en-IN" dirty="0"/>
          </a:p>
        </p:txBody>
      </p:sp>
    </p:spTree>
    <p:extLst>
      <p:ext uri="{BB962C8B-B14F-4D97-AF65-F5344CB8AC3E}">
        <p14:creationId xmlns:p14="http://schemas.microsoft.com/office/powerpoint/2010/main" val="16376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4C5A61C-80E0-80C2-4E65-7989CF27EC5A}"/>
              </a:ext>
            </a:extLst>
          </p:cNvPr>
          <p:cNvGraphicFramePr>
            <a:graphicFrameLocks noGrp="1"/>
          </p:cNvGraphicFramePr>
          <p:nvPr>
            <p:extLst>
              <p:ext uri="{D42A27DB-BD31-4B8C-83A1-F6EECF244321}">
                <p14:modId xmlns:p14="http://schemas.microsoft.com/office/powerpoint/2010/main" val="2806899427"/>
              </p:ext>
            </p:extLst>
          </p:nvPr>
        </p:nvGraphicFramePr>
        <p:xfrm>
          <a:off x="537663" y="2953407"/>
          <a:ext cx="10905066" cy="2767401"/>
        </p:xfrm>
        <a:graphic>
          <a:graphicData uri="http://schemas.openxmlformats.org/drawingml/2006/table">
            <a:tbl>
              <a:tblPr firstRow="1" firstCol="1" bandRow="1"/>
              <a:tblGrid>
                <a:gridCol w="10905066">
                  <a:extLst>
                    <a:ext uri="{9D8B030D-6E8A-4147-A177-3AD203B41FA5}">
                      <a16:colId xmlns:a16="http://schemas.microsoft.com/office/drawing/2014/main" val="1619391996"/>
                    </a:ext>
                  </a:extLst>
                </a:gridCol>
              </a:tblGrid>
              <a:tr h="1447221">
                <a:tc>
                  <a:txBody>
                    <a:bodyPr/>
                    <a:lstStyle/>
                    <a:p>
                      <a:pPr algn="l" fontAlgn="ctr">
                        <a:spcBef>
                          <a:spcPts val="0"/>
                        </a:spcBef>
                        <a:spcAft>
                          <a:spcPts val="0"/>
                        </a:spcAft>
                      </a:pPr>
                      <a:r>
                        <a:rPr lang="en-IN" sz="3600" b="0" i="0" u="none" strike="noStrike" dirty="0">
                          <a:effectLst/>
                          <a:latin typeface="Arial" panose="020B0604020202020204" pitchFamily="34" charset="0"/>
                        </a:rPr>
                        <a:t>Approve the ticket to access the server. Required for deployment</a:t>
                      </a:r>
                    </a:p>
                    <a:p>
                      <a:pPr algn="l" fontAlgn="ctr">
                        <a:spcBef>
                          <a:spcPts val="0"/>
                        </a:spcBef>
                        <a:spcAft>
                          <a:spcPts val="0"/>
                        </a:spcAft>
                      </a:pPr>
                      <a:endParaRPr lang="en-IN" sz="3600" b="0" i="0" u="none" strike="noStrike" dirty="0">
                        <a:effectLst/>
                        <a:latin typeface="Arial" panose="020B0604020202020204" pitchFamily="34" charset="0"/>
                      </a:endParaRPr>
                    </a:p>
                    <a:p>
                      <a:pPr algn="l" fontAlgn="ctr">
                        <a:spcBef>
                          <a:spcPts val="0"/>
                        </a:spcBef>
                        <a:spcAft>
                          <a:spcPts val="0"/>
                        </a:spcAft>
                      </a:pPr>
                      <a:r>
                        <a:rPr lang="en-IN" sz="3600" b="0" i="0" u="none" strike="noStrike" dirty="0">
                          <a:effectLst/>
                          <a:latin typeface="Arial" panose="020B0604020202020204" pitchFamily="34" charset="0"/>
                        </a:rPr>
                        <a:t>UAT – resources</a:t>
                      </a:r>
                    </a:p>
                    <a:p>
                      <a:pPr algn="l" fontAlgn="ctr">
                        <a:spcBef>
                          <a:spcPts val="0"/>
                        </a:spcBef>
                        <a:spcAft>
                          <a:spcPts val="0"/>
                        </a:spcAft>
                      </a:pPr>
                      <a:endParaRPr lang="en-IN" sz="3600" b="0" i="0" u="none" strike="noStrike" dirty="0">
                        <a:effectLst/>
                        <a:latin typeface="Arial" panose="020B0604020202020204" pitchFamily="34" charset="0"/>
                      </a:endParaRPr>
                    </a:p>
                  </a:txBody>
                  <a:tcPr marL="174249" marR="174249" marT="2420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5293435"/>
                  </a:ext>
                </a:extLst>
              </a:tr>
            </a:tbl>
          </a:graphicData>
        </a:graphic>
      </p:graphicFrame>
    </p:spTree>
    <p:extLst>
      <p:ext uri="{BB962C8B-B14F-4D97-AF65-F5344CB8AC3E}">
        <p14:creationId xmlns:p14="http://schemas.microsoft.com/office/powerpoint/2010/main" val="2543385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C83FC-7359-A5A3-78E9-8F2F9EDD8107}"/>
              </a:ext>
            </a:extLst>
          </p:cNvPr>
          <p:cNvPicPr>
            <a:picLocks noChangeAspect="1"/>
          </p:cNvPicPr>
          <p:nvPr/>
        </p:nvPicPr>
        <p:blipFill>
          <a:blip r:embed="rId2"/>
          <a:stretch>
            <a:fillRect/>
          </a:stretch>
        </p:blipFill>
        <p:spPr>
          <a:xfrm>
            <a:off x="1091888" y="1266949"/>
            <a:ext cx="10478700" cy="4839561"/>
          </a:xfrm>
          <a:prstGeom prst="rect">
            <a:avLst/>
          </a:prstGeom>
        </p:spPr>
      </p:pic>
      <p:sp>
        <p:nvSpPr>
          <p:cNvPr id="5" name="TextBox 4">
            <a:extLst>
              <a:ext uri="{FF2B5EF4-FFF2-40B4-BE49-F238E27FC236}">
                <a16:creationId xmlns:a16="http://schemas.microsoft.com/office/drawing/2014/main" id="{40C9D376-A3CA-42F1-CC12-DCBA53A89A33}"/>
              </a:ext>
            </a:extLst>
          </p:cNvPr>
          <p:cNvSpPr txBox="1"/>
          <p:nvPr/>
        </p:nvSpPr>
        <p:spPr>
          <a:xfrm>
            <a:off x="882868" y="620618"/>
            <a:ext cx="9659007" cy="369332"/>
          </a:xfrm>
          <a:prstGeom prst="rect">
            <a:avLst/>
          </a:prstGeom>
          <a:noFill/>
        </p:spPr>
        <p:txBody>
          <a:bodyPr wrap="square">
            <a:spAutoFit/>
          </a:bodyPr>
          <a:lstStyle/>
          <a:p>
            <a:r>
              <a:rPr lang="en-IN" b="1" i="0" dirty="0">
                <a:solidFill>
                  <a:schemeClr val="accent1"/>
                </a:solidFill>
                <a:effectLst/>
                <a:latin typeface="Inter"/>
              </a:rPr>
              <a:t>https://delphiapi-flkts-dev-eastus-001.azurewebsites.net/v2/chat/completions</a:t>
            </a:r>
            <a:endParaRPr lang="en-IN" b="1" dirty="0">
              <a:solidFill>
                <a:schemeClr val="accent1"/>
              </a:solidFill>
            </a:endParaRPr>
          </a:p>
        </p:txBody>
      </p:sp>
    </p:spTree>
    <p:extLst>
      <p:ext uri="{BB962C8B-B14F-4D97-AF65-F5344CB8AC3E}">
        <p14:creationId xmlns:p14="http://schemas.microsoft.com/office/powerpoint/2010/main" val="3221115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FC6DE65-C47E-364A-3BD6-56FA13DCE9F8}"/>
              </a:ext>
            </a:extLst>
          </p:cNvPr>
          <p:cNvGraphicFramePr>
            <a:graphicFrameLocks noGrp="1"/>
          </p:cNvGraphicFramePr>
          <p:nvPr>
            <p:extLst>
              <p:ext uri="{D42A27DB-BD31-4B8C-83A1-F6EECF244321}">
                <p14:modId xmlns:p14="http://schemas.microsoft.com/office/powerpoint/2010/main" val="3045382701"/>
              </p:ext>
            </p:extLst>
          </p:nvPr>
        </p:nvGraphicFramePr>
        <p:xfrm>
          <a:off x="1074465" y="423009"/>
          <a:ext cx="6714868" cy="6091631"/>
        </p:xfrm>
        <a:graphic>
          <a:graphicData uri="http://schemas.openxmlformats.org/drawingml/2006/table">
            <a:tbl>
              <a:tblPr/>
              <a:tblGrid>
                <a:gridCol w="682703">
                  <a:extLst>
                    <a:ext uri="{9D8B030D-6E8A-4147-A177-3AD203B41FA5}">
                      <a16:colId xmlns:a16="http://schemas.microsoft.com/office/drawing/2014/main" val="3676730468"/>
                    </a:ext>
                  </a:extLst>
                </a:gridCol>
                <a:gridCol w="4851276">
                  <a:extLst>
                    <a:ext uri="{9D8B030D-6E8A-4147-A177-3AD203B41FA5}">
                      <a16:colId xmlns:a16="http://schemas.microsoft.com/office/drawing/2014/main" val="1206391879"/>
                    </a:ext>
                  </a:extLst>
                </a:gridCol>
                <a:gridCol w="1180889">
                  <a:extLst>
                    <a:ext uri="{9D8B030D-6E8A-4147-A177-3AD203B41FA5}">
                      <a16:colId xmlns:a16="http://schemas.microsoft.com/office/drawing/2014/main" val="2275650625"/>
                    </a:ext>
                  </a:extLst>
                </a:gridCol>
              </a:tblGrid>
              <a:tr h="226778">
                <a:tc>
                  <a:txBody>
                    <a:bodyPr/>
                    <a:lstStyle/>
                    <a:p>
                      <a:pPr algn="ctr" rtl="0" fontAlgn="ctr"/>
                      <a:r>
                        <a:rPr lang="en-IN" sz="900" b="0" i="0" u="none" strike="noStrike" dirty="0" err="1">
                          <a:solidFill>
                            <a:srgbClr val="000000"/>
                          </a:solidFill>
                          <a:effectLst/>
                          <a:latin typeface="Calibri" panose="020F0502020204030204" pitchFamily="34" charset="0"/>
                        </a:rPr>
                        <a:t>S.No</a:t>
                      </a:r>
                      <a:endParaRPr lang="en-IN" sz="9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1" i="0" u="none" strike="noStrike">
                          <a:solidFill>
                            <a:srgbClr val="000000"/>
                          </a:solidFill>
                          <a:effectLst/>
                          <a:latin typeface="Calibri" panose="020F0502020204030204" pitchFamily="34" charset="0"/>
                        </a:rPr>
                        <a:t>Activity</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1" i="0" u="none" strike="noStrike">
                          <a:solidFill>
                            <a:srgbClr val="000000"/>
                          </a:solidFill>
                          <a:effectLst/>
                          <a:latin typeface="Calibri" panose="020F0502020204030204" pitchFamily="34" charset="0"/>
                        </a:rPr>
                        <a:t>Status</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9632578"/>
                  </a:ext>
                </a:extLst>
              </a:tr>
              <a:tr h="342024">
                <a:tc>
                  <a:txBody>
                    <a:bodyPr/>
                    <a:lstStyle/>
                    <a:p>
                      <a:pPr algn="ctr" rtl="0" fontAlgn="ctr"/>
                      <a:r>
                        <a:rPr lang="en-IN" sz="900" b="0" i="0" u="none" strike="noStrike" dirty="0">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Azure Resources Creation</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00430"/>
                  </a:ext>
                </a:extLst>
              </a:tr>
              <a:tr h="301310">
                <a:tc>
                  <a:txBody>
                    <a:bodyPr/>
                    <a:lstStyle/>
                    <a:p>
                      <a:pPr algn="ctr" rtl="0" fontAlgn="ctr"/>
                      <a:r>
                        <a:rPr lang="en-IN" sz="900" b="0" i="0" u="none" strike="noStrike" dirty="0">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Doc Sync</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6351393"/>
                  </a:ext>
                </a:extLst>
              </a:tr>
              <a:tr h="588439">
                <a:tc>
                  <a:txBody>
                    <a:bodyPr/>
                    <a:lstStyle/>
                    <a:p>
                      <a:pPr algn="ctr" rtl="0" fontAlgn="ctr"/>
                      <a:r>
                        <a:rPr lang="en-IN" sz="900" b="0" i="0" u="none" strike="noStrike" dirty="0">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Input Data from client share point to </a:t>
                      </a:r>
                      <a:r>
                        <a:rPr lang="en-IN" sz="900" b="1" i="0" u="none" strike="noStrike" kern="1200" dirty="0" err="1">
                          <a:solidFill>
                            <a:srgbClr val="000000"/>
                          </a:solidFill>
                          <a:effectLst/>
                          <a:latin typeface="Calibri" panose="020F0502020204030204" pitchFamily="34" charset="0"/>
                          <a:ea typeface="+mn-ea"/>
                          <a:cs typeface="+mn-cs"/>
                        </a:rPr>
                        <a:t>ts-gpt</a:t>
                      </a:r>
                      <a:r>
                        <a:rPr lang="en-IN" sz="900" b="1" i="0" u="none" strike="noStrike" kern="1200" dirty="0">
                          <a:solidFill>
                            <a:srgbClr val="000000"/>
                          </a:solidFill>
                          <a:effectLst/>
                          <a:latin typeface="Calibri" panose="020F0502020204030204" pitchFamily="34" charset="0"/>
                          <a:ea typeface="+mn-ea"/>
                          <a:cs typeface="+mn-cs"/>
                        </a:rPr>
                        <a:t> share point</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Partially</a:t>
                      </a:r>
                      <a:br>
                        <a:rPr lang="en-IN" sz="900" b="0" i="0" u="none" strike="noStrike" kern="1200" dirty="0">
                          <a:solidFill>
                            <a:srgbClr val="000000"/>
                          </a:solidFill>
                          <a:effectLst/>
                          <a:latin typeface="Arial" panose="020B0604020202020204" pitchFamily="34" charset="0"/>
                          <a:ea typeface="+mn-ea"/>
                          <a:cs typeface="+mn-cs"/>
                        </a:rPr>
                      </a:br>
                      <a:r>
                        <a:rPr lang="en-IN" sz="900" b="0" i="0" u="none" strike="noStrike" kern="1200" dirty="0">
                          <a:solidFill>
                            <a:srgbClr val="000000"/>
                          </a:solidFill>
                          <a:effectLst/>
                          <a:latin typeface="Arial" panose="020B0604020202020204" pitchFamily="34" charset="0"/>
                          <a:ea typeface="+mn-ea"/>
                          <a:cs typeface="+mn-cs"/>
                        </a:rPr>
                        <a:t>Completed. 3 more new sources to be done for DEV</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3624373"/>
                  </a:ext>
                </a:extLst>
              </a:tr>
              <a:tr h="226778">
                <a:tc>
                  <a:txBody>
                    <a:bodyPr/>
                    <a:lstStyle/>
                    <a:p>
                      <a:pPr algn="ctr" rtl="0" fontAlgn="ctr"/>
                      <a:r>
                        <a:rPr lang="en-IN" sz="900" b="0" i="0" u="none" strike="noStrike" dirty="0">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err="1">
                          <a:solidFill>
                            <a:srgbClr val="000000"/>
                          </a:solidFill>
                          <a:effectLst/>
                          <a:latin typeface="Calibri" panose="020F0502020204030204" pitchFamily="34" charset="0"/>
                          <a:ea typeface="+mn-ea"/>
                          <a:cs typeface="+mn-cs"/>
                        </a:rPr>
                        <a:t>Webscraping</a:t>
                      </a:r>
                      <a:r>
                        <a:rPr lang="en-IN" sz="900" b="1" i="0" u="none" strike="noStrike" kern="1200" dirty="0">
                          <a:solidFill>
                            <a:srgbClr val="000000"/>
                          </a:solidFill>
                          <a:effectLst/>
                          <a:latin typeface="Calibri" panose="020F0502020204030204" pitchFamily="34" charset="0"/>
                          <a:ea typeface="+mn-ea"/>
                          <a:cs typeface="+mn-cs"/>
                        </a:rPr>
                        <a:t> - Existing used for </a:t>
                      </a:r>
                      <a:r>
                        <a:rPr lang="en-IN" sz="900" b="1" i="0" u="none" strike="noStrike" kern="1200" dirty="0" err="1">
                          <a:solidFill>
                            <a:srgbClr val="000000"/>
                          </a:solidFill>
                          <a:effectLst/>
                          <a:latin typeface="Calibri" panose="020F0502020204030204" pitchFamily="34" charset="0"/>
                          <a:ea typeface="+mn-ea"/>
                          <a:cs typeface="+mn-cs"/>
                        </a:rPr>
                        <a:t>flukeGPT</a:t>
                      </a:r>
                      <a:endParaRPr lang="en-IN" sz="900" b="1" i="0" u="none" strike="noStrike" kern="1200" dirty="0">
                        <a:solidFill>
                          <a:srgbClr val="000000"/>
                        </a:solidFill>
                        <a:effectLst/>
                        <a:latin typeface="Calibri" panose="020F0502020204030204" pitchFamily="34" charset="0"/>
                        <a:ea typeface="+mn-ea"/>
                        <a:cs typeface="+mn-cs"/>
                      </a:endParaRP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721638"/>
                  </a:ext>
                </a:extLst>
              </a:tr>
              <a:tr h="226778">
                <a:tc>
                  <a:txBody>
                    <a:bodyPr/>
                    <a:lstStyle/>
                    <a:p>
                      <a:pPr algn="ctr" rtl="0" fontAlgn="ctr"/>
                      <a:r>
                        <a:rPr lang="en-IN" sz="900" b="0" i="0" u="none" strike="noStrike" dirty="0">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Web App Setup</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0948565"/>
                  </a:ext>
                </a:extLst>
              </a:tr>
              <a:tr h="226778">
                <a:tc>
                  <a:txBody>
                    <a:bodyPr/>
                    <a:lstStyle/>
                    <a:p>
                      <a:pPr algn="ctr" rtl="0" fontAlgn="ctr"/>
                      <a:r>
                        <a:rPr lang="en-IN" sz="900" b="0" i="0" u="none" strike="noStrike">
                          <a:solidFill>
                            <a:srgbClr val="000000"/>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Postman set up for testing</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451615"/>
                  </a:ext>
                </a:extLst>
              </a:tr>
              <a:tr h="226778">
                <a:tc>
                  <a:txBody>
                    <a:bodyPr/>
                    <a:lstStyle/>
                    <a:p>
                      <a:pPr algn="ctr" rtl="0" fontAlgn="ctr"/>
                      <a:r>
                        <a:rPr lang="en-IN" sz="900" b="0" i="0" u="none" strike="noStrike">
                          <a:solidFill>
                            <a:srgbClr val="000000"/>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err="1">
                          <a:solidFill>
                            <a:srgbClr val="000000"/>
                          </a:solidFill>
                          <a:effectLst/>
                          <a:latin typeface="Calibri" panose="020F0502020204030204" pitchFamily="34" charset="0"/>
                          <a:ea typeface="+mn-ea"/>
                          <a:cs typeface="+mn-cs"/>
                        </a:rPr>
                        <a:t>Verfiying</a:t>
                      </a:r>
                      <a:r>
                        <a:rPr lang="en-IN" sz="900" b="1" i="0" u="none" strike="noStrike" kern="1200" dirty="0">
                          <a:solidFill>
                            <a:srgbClr val="000000"/>
                          </a:solidFill>
                          <a:effectLst/>
                          <a:latin typeface="Calibri" panose="020F0502020204030204" pitchFamily="34" charset="0"/>
                          <a:ea typeface="+mn-ea"/>
                          <a:cs typeface="+mn-cs"/>
                        </a:rPr>
                        <a:t> the code flow and mapping it to fluke-</a:t>
                      </a:r>
                      <a:r>
                        <a:rPr lang="en-IN" sz="900" b="1" i="0" u="none" strike="noStrike" kern="1200" dirty="0" err="1">
                          <a:solidFill>
                            <a:srgbClr val="000000"/>
                          </a:solidFill>
                          <a:effectLst/>
                          <a:latin typeface="Calibri" panose="020F0502020204030204" pitchFamily="34" charset="0"/>
                          <a:ea typeface="+mn-ea"/>
                          <a:cs typeface="+mn-cs"/>
                        </a:rPr>
                        <a:t>techsupport</a:t>
                      </a:r>
                      <a:r>
                        <a:rPr lang="en-IN" sz="900" b="1" i="0" u="none" strike="noStrike" kern="1200" dirty="0">
                          <a:solidFill>
                            <a:srgbClr val="000000"/>
                          </a:solidFill>
                          <a:effectLst/>
                          <a:latin typeface="Calibri" panose="020F0502020204030204" pitchFamily="34" charset="0"/>
                          <a:ea typeface="+mn-ea"/>
                          <a:cs typeface="+mn-cs"/>
                        </a:rPr>
                        <a:t>-</a:t>
                      </a:r>
                      <a:r>
                        <a:rPr lang="en-IN" sz="900" b="1" i="0" u="none" strike="noStrike" kern="1200" dirty="0" err="1">
                          <a:solidFill>
                            <a:srgbClr val="000000"/>
                          </a:solidFill>
                          <a:effectLst/>
                          <a:latin typeface="Calibri" panose="020F0502020204030204" pitchFamily="34" charset="0"/>
                          <a:ea typeface="+mn-ea"/>
                          <a:cs typeface="+mn-cs"/>
                        </a:rPr>
                        <a:t>gpt</a:t>
                      </a:r>
                      <a:endParaRPr lang="en-IN" sz="900" b="1" i="0" u="none" strike="noStrike" kern="1200" dirty="0">
                        <a:solidFill>
                          <a:srgbClr val="000000"/>
                        </a:solidFill>
                        <a:effectLst/>
                        <a:latin typeface="Calibri" panose="020F0502020204030204" pitchFamily="34" charset="0"/>
                        <a:ea typeface="+mn-ea"/>
                        <a:cs typeface="+mn-cs"/>
                      </a:endParaRP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kern="1200" dirty="0">
                          <a:solidFill>
                            <a:srgbClr val="000000"/>
                          </a:solidFill>
                          <a:effectLst/>
                          <a:latin typeface="Arial" panose="020B0604020202020204" pitchFamily="34" charset="0"/>
                          <a:ea typeface="+mn-ea"/>
                          <a:cs typeface="+mn-cs"/>
                        </a:rPr>
                        <a:t>Completed</a:t>
                      </a:r>
                    </a:p>
                  </a:txBody>
                  <a:tcPr marL="4996" marR="4996" marT="49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724688"/>
                  </a:ext>
                </a:extLst>
              </a:tr>
              <a:tr h="468674">
                <a:tc>
                  <a:txBody>
                    <a:bodyPr/>
                    <a:lstStyle/>
                    <a:p>
                      <a:pPr algn="ctr" rtl="0" fontAlgn="ctr"/>
                      <a:r>
                        <a:rPr lang="en-IN" sz="900" b="0" i="0" u="none" strike="noStrike" dirty="0">
                          <a:solidFill>
                            <a:srgbClr val="000000"/>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Postman setup</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3794583"/>
                  </a:ext>
                </a:extLst>
              </a:tr>
              <a:tr h="299026">
                <a:tc>
                  <a:txBody>
                    <a:bodyPr/>
                    <a:lstStyle/>
                    <a:p>
                      <a:pPr algn="ctr" rtl="0" fontAlgn="ctr"/>
                      <a:r>
                        <a:rPr lang="en-IN" sz="900" b="0" i="0" u="none" strike="noStrike" dirty="0">
                          <a:solidFill>
                            <a:srgbClr val="000000"/>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Configuring test cases to run from postman</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104741"/>
                  </a:ext>
                </a:extLst>
              </a:tr>
              <a:tr h="299026">
                <a:tc>
                  <a:txBody>
                    <a:bodyPr/>
                    <a:lstStyle/>
                    <a:p>
                      <a:pPr algn="ctr" rtl="0" fontAlgn="ctr"/>
                      <a:r>
                        <a:rPr lang="en-IN" sz="900" b="0" i="0" u="none" strike="noStrike" dirty="0">
                          <a:solidFill>
                            <a:srgbClr val="000000"/>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Identify integration changes </a:t>
                      </a:r>
                      <a:r>
                        <a:rPr lang="en-IN" sz="900" b="1" i="0" u="none" strike="noStrike" kern="1200" dirty="0" err="1">
                          <a:solidFill>
                            <a:srgbClr val="000000"/>
                          </a:solidFill>
                          <a:effectLst/>
                          <a:latin typeface="Calibri" panose="020F0502020204030204" pitchFamily="34" charset="0"/>
                          <a:ea typeface="+mn-ea"/>
                          <a:cs typeface="+mn-cs"/>
                        </a:rPr>
                        <a:t>wrt</a:t>
                      </a:r>
                      <a:r>
                        <a:rPr lang="en-IN" sz="900" b="1" i="0" u="none" strike="noStrike" kern="1200" dirty="0">
                          <a:solidFill>
                            <a:srgbClr val="000000"/>
                          </a:solidFill>
                          <a:effectLst/>
                          <a:latin typeface="Calibri" panose="020F0502020204030204" pitchFamily="34" charset="0"/>
                          <a:ea typeface="+mn-ea"/>
                          <a:cs typeface="+mn-cs"/>
                        </a:rPr>
                        <a:t> to MLOPS AS-IS</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838220"/>
                  </a:ext>
                </a:extLst>
              </a:tr>
              <a:tr h="515770">
                <a:tc>
                  <a:txBody>
                    <a:bodyPr/>
                    <a:lstStyle/>
                    <a:p>
                      <a:pPr algn="ctr" rtl="0" fontAlgn="ctr"/>
                      <a:r>
                        <a:rPr lang="en-IN" sz="900" b="0" i="0" u="none" strike="noStrike" dirty="0">
                          <a:solidFill>
                            <a:srgbClr val="000000"/>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Identify and update the fluke-</a:t>
                      </a:r>
                      <a:r>
                        <a:rPr lang="en-IN" sz="900" b="1" i="0" u="none" strike="noStrike" kern="1200" dirty="0" err="1">
                          <a:solidFill>
                            <a:srgbClr val="000000"/>
                          </a:solidFill>
                          <a:effectLst/>
                          <a:latin typeface="Calibri" panose="020F0502020204030204" pitchFamily="34" charset="0"/>
                          <a:ea typeface="+mn-ea"/>
                          <a:cs typeface="+mn-cs"/>
                        </a:rPr>
                        <a:t>ts</a:t>
                      </a:r>
                      <a:r>
                        <a:rPr lang="en-IN" sz="900" b="1" i="0" u="none" strike="noStrike" kern="1200" dirty="0">
                          <a:solidFill>
                            <a:srgbClr val="000000"/>
                          </a:solidFill>
                          <a:effectLst/>
                          <a:latin typeface="Calibri" panose="020F0502020204030204" pitchFamily="34" charset="0"/>
                          <a:ea typeface="+mn-ea"/>
                          <a:cs typeface="+mn-cs"/>
                        </a:rPr>
                        <a:t>-</a:t>
                      </a:r>
                      <a:r>
                        <a:rPr lang="en-IN" sz="900" b="1" i="0" u="none" strike="noStrike" kern="1200" dirty="0" err="1">
                          <a:solidFill>
                            <a:srgbClr val="000000"/>
                          </a:solidFill>
                          <a:effectLst/>
                          <a:latin typeface="Calibri" panose="020F0502020204030204" pitchFamily="34" charset="0"/>
                          <a:ea typeface="+mn-ea"/>
                          <a:cs typeface="+mn-cs"/>
                        </a:rPr>
                        <a:t>gpt</a:t>
                      </a:r>
                      <a:r>
                        <a:rPr lang="en-IN" sz="900" b="1" i="0" u="none" strike="noStrike" kern="1200" dirty="0">
                          <a:solidFill>
                            <a:srgbClr val="000000"/>
                          </a:solidFill>
                          <a:effectLst/>
                          <a:latin typeface="Calibri" panose="020F0502020204030204" pitchFamily="34" charset="0"/>
                          <a:ea typeface="+mn-ea"/>
                          <a:cs typeface="+mn-cs"/>
                        </a:rPr>
                        <a:t> parameters </a:t>
                      </a:r>
                      <a:br>
                        <a:rPr lang="en-IN" sz="900" b="1" i="0" u="none" strike="noStrike" kern="1200" dirty="0">
                          <a:solidFill>
                            <a:srgbClr val="000000"/>
                          </a:solidFill>
                          <a:effectLst/>
                          <a:latin typeface="Calibri" panose="020F0502020204030204" pitchFamily="34" charset="0"/>
                          <a:ea typeface="+mn-ea"/>
                          <a:cs typeface="+mn-cs"/>
                        </a:rPr>
                      </a:br>
                      <a:r>
                        <a:rPr lang="en-IN" sz="900" b="1" i="0" u="none" strike="noStrike" kern="1200" dirty="0">
                          <a:solidFill>
                            <a:srgbClr val="000000"/>
                          </a:solidFill>
                          <a:effectLst/>
                          <a:latin typeface="Calibri" panose="020F0502020204030204" pitchFamily="34" charset="0"/>
                          <a:ea typeface="+mn-ea"/>
                          <a:cs typeface="+mn-cs"/>
                        </a:rPr>
                        <a:t>for all Azure resources for .env file</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8486618"/>
                  </a:ext>
                </a:extLst>
              </a:tr>
              <a:tr h="323998">
                <a:tc>
                  <a:txBody>
                    <a:bodyPr/>
                    <a:lstStyle/>
                    <a:p>
                      <a:pPr algn="ctr" rtl="0" fontAlgn="ctr"/>
                      <a:r>
                        <a:rPr lang="en-IN" sz="900" b="0" i="0" u="none" strike="noStrike" dirty="0">
                          <a:solidFill>
                            <a:srgbClr val="000000"/>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Identify the UAT testcases for </a:t>
                      </a:r>
                      <a:r>
                        <a:rPr lang="en-IN" sz="900" b="1" i="0" u="none" strike="noStrike" kern="1200" dirty="0" err="1">
                          <a:solidFill>
                            <a:srgbClr val="000000"/>
                          </a:solidFill>
                          <a:effectLst/>
                          <a:latin typeface="Calibri" panose="020F0502020204030204" pitchFamily="34" charset="0"/>
                          <a:ea typeface="+mn-ea"/>
                          <a:cs typeface="+mn-cs"/>
                        </a:rPr>
                        <a:t>flukeGPT</a:t>
                      </a:r>
                      <a:r>
                        <a:rPr lang="en-IN" sz="900" b="1" i="0" u="none" strike="noStrike" kern="1200" dirty="0">
                          <a:solidFill>
                            <a:srgbClr val="000000"/>
                          </a:solidFill>
                          <a:effectLst/>
                          <a:latin typeface="Calibri" panose="020F0502020204030204" pitchFamily="34" charset="0"/>
                          <a:ea typeface="+mn-ea"/>
                          <a:cs typeface="+mn-cs"/>
                        </a:rPr>
                        <a:t>.</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kern="1200" dirty="0">
                          <a:solidFill>
                            <a:srgbClr val="000000"/>
                          </a:solidFill>
                          <a:effectLst/>
                          <a:latin typeface="Arial" panose="020B0604020202020204" pitchFamily="34" charset="0"/>
                          <a:ea typeface="+mn-ea"/>
                          <a:cs typeface="+mn-cs"/>
                        </a:rPr>
                        <a:t>Completed</a:t>
                      </a:r>
                    </a:p>
                    <a:p>
                      <a:pPr algn="ctr" fontAlgn="t"/>
                      <a:endParaRPr lang="en-IN" sz="900" b="0" i="0" u="none" strike="noStrike" kern="1200" dirty="0">
                        <a:solidFill>
                          <a:srgbClr val="000000"/>
                        </a:solidFill>
                        <a:effectLst/>
                        <a:latin typeface="Arial" panose="020B0604020202020204" pitchFamily="34" charset="0"/>
                        <a:ea typeface="+mn-ea"/>
                        <a:cs typeface="+mn-cs"/>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706257"/>
                  </a:ext>
                </a:extLst>
              </a:tr>
              <a:tr h="323998">
                <a:tc>
                  <a:txBody>
                    <a:bodyPr/>
                    <a:lstStyle/>
                    <a:p>
                      <a:pPr algn="ctr" rtl="0" fontAlgn="ctr"/>
                      <a:r>
                        <a:rPr lang="en-IN" sz="900" b="0" i="0" u="none" strike="noStrike" dirty="0">
                          <a:solidFill>
                            <a:srgbClr val="000000"/>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Code ready for AS-IS and merge to main branch</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663534"/>
                  </a:ext>
                </a:extLst>
              </a:tr>
              <a:tr h="304016">
                <a:tc>
                  <a:txBody>
                    <a:bodyPr/>
                    <a:lstStyle/>
                    <a:p>
                      <a:pPr algn="ctr" rtl="0" fontAlgn="ctr"/>
                      <a:r>
                        <a:rPr lang="en-IN" sz="900" b="0" i="0" u="none" strike="noStrike" dirty="0">
                          <a:solidFill>
                            <a:srgbClr val="000000"/>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900" b="1" i="0" u="none" strike="noStrike" kern="1200" dirty="0">
                          <a:solidFill>
                            <a:srgbClr val="000000"/>
                          </a:solidFill>
                          <a:effectLst/>
                          <a:latin typeface="Calibri" panose="020F0502020204030204" pitchFamily="34" charset="0"/>
                          <a:ea typeface="+mn-ea"/>
                          <a:cs typeface="+mn-cs"/>
                        </a:rPr>
                        <a:t>Run test case using backend </a:t>
                      </a:r>
                      <a:r>
                        <a:rPr lang="en-IN" sz="900" b="1" i="0" u="none" strike="noStrike" kern="1200" dirty="0" err="1">
                          <a:solidFill>
                            <a:srgbClr val="000000"/>
                          </a:solidFill>
                          <a:effectLst/>
                          <a:latin typeface="Calibri" panose="020F0502020204030204" pitchFamily="34" charset="0"/>
                          <a:ea typeface="+mn-ea"/>
                          <a:cs typeface="+mn-cs"/>
                        </a:rPr>
                        <a:t>url</a:t>
                      </a:r>
                      <a:r>
                        <a:rPr lang="en-IN" sz="900" b="1" i="0" u="none" strike="noStrike" kern="1200" dirty="0">
                          <a:solidFill>
                            <a:srgbClr val="000000"/>
                          </a:solidFill>
                          <a:effectLst/>
                          <a:latin typeface="Calibri" panose="020F0502020204030204" pitchFamily="34" charset="0"/>
                          <a:ea typeface="+mn-ea"/>
                          <a:cs typeface="+mn-cs"/>
                        </a:rPr>
                        <a:t> from postman</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214928"/>
                  </a:ext>
                </a:extLst>
              </a:tr>
              <a:tr h="515770">
                <a:tc>
                  <a:txBody>
                    <a:bodyPr/>
                    <a:lstStyle/>
                    <a:p>
                      <a:pPr algn="ctr" rtl="0" fontAlgn="ctr"/>
                      <a:r>
                        <a:rPr lang="en-IN" sz="900" b="0" i="0" u="none" strike="noStrike" dirty="0">
                          <a:solidFill>
                            <a:srgbClr val="000000"/>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900" b="1" i="0" u="none" strike="noStrike" kern="1200" dirty="0">
                          <a:solidFill>
                            <a:srgbClr val="000000"/>
                          </a:solidFill>
                          <a:effectLst/>
                          <a:latin typeface="Calibri" panose="020F0502020204030204" pitchFamily="34" charset="0"/>
                          <a:ea typeface="+mn-ea"/>
                          <a:cs typeface="+mn-cs"/>
                        </a:rPr>
                        <a:t>Align with MLOPS integration with data science code and </a:t>
                      </a:r>
                      <a:r>
                        <a:rPr lang="en-IN" sz="900" b="1" i="0" u="none" strike="noStrike" kern="1200" dirty="0" err="1">
                          <a:solidFill>
                            <a:srgbClr val="000000"/>
                          </a:solidFill>
                          <a:effectLst/>
                          <a:latin typeface="Calibri" panose="020F0502020204030204" pitchFamily="34" charset="0"/>
                          <a:ea typeface="+mn-ea"/>
                          <a:cs typeface="+mn-cs"/>
                        </a:rPr>
                        <a:t>dockerizing</a:t>
                      </a:r>
                      <a:endParaRPr lang="en-IN" sz="900" b="1" i="0" u="none" strike="noStrike" kern="1200" dirty="0">
                        <a:solidFill>
                          <a:srgbClr val="000000"/>
                        </a:solidFill>
                        <a:effectLst/>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IN" sz="900" b="1" i="0" u="none" strike="noStrike" kern="1200" dirty="0">
                        <a:solidFill>
                          <a:srgbClr val="000000"/>
                        </a:solidFill>
                        <a:effectLst/>
                        <a:latin typeface="Calibri" panose="020F0502020204030204" pitchFamily="34" charset="0"/>
                        <a:ea typeface="+mn-ea"/>
                        <a:cs typeface="+mn-cs"/>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900" b="0" i="0" u="none" strike="noStrike" kern="1200" dirty="0">
                          <a:solidFill>
                            <a:srgbClr val="000000"/>
                          </a:solidFill>
                          <a:effectLst/>
                          <a:latin typeface="Arial" panose="020B0604020202020204" pitchFamily="34" charset="0"/>
                          <a:ea typeface="+mn-ea"/>
                          <a:cs typeface="+mn-cs"/>
                        </a:rPr>
                        <a:t>Completed</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288641"/>
                  </a:ext>
                </a:extLst>
              </a:tr>
              <a:tr h="346908">
                <a:tc>
                  <a:txBody>
                    <a:bodyPr/>
                    <a:lstStyle/>
                    <a:p>
                      <a:pPr algn="ctr" rtl="0" fontAlgn="ctr"/>
                      <a:r>
                        <a:rPr lang="en-IN" sz="900" b="0" i="0" u="none" strike="noStrike" dirty="0">
                          <a:solidFill>
                            <a:srgbClr val="000000"/>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900" b="1" i="0" u="none" strike="noStrike" kern="1200" dirty="0">
                          <a:solidFill>
                            <a:srgbClr val="000000"/>
                          </a:solidFill>
                          <a:effectLst/>
                          <a:latin typeface="Calibri" panose="020F0502020204030204" pitchFamily="34" charset="0"/>
                          <a:ea typeface="+mn-ea"/>
                          <a:cs typeface="+mn-cs"/>
                        </a:rPr>
                        <a:t>Run few </a:t>
                      </a:r>
                      <a:r>
                        <a:rPr lang="en-IN" sz="900" b="1" i="0" u="none" strike="noStrike" kern="1200" dirty="0" err="1">
                          <a:solidFill>
                            <a:srgbClr val="000000"/>
                          </a:solidFill>
                          <a:effectLst/>
                          <a:latin typeface="Calibri" panose="020F0502020204030204" pitchFamily="34" charset="0"/>
                          <a:ea typeface="+mn-ea"/>
                          <a:cs typeface="+mn-cs"/>
                        </a:rPr>
                        <a:t>flukeGPT</a:t>
                      </a:r>
                      <a:r>
                        <a:rPr lang="en-IN" sz="900" b="1" i="0" u="none" strike="noStrike" kern="1200" dirty="0">
                          <a:solidFill>
                            <a:srgbClr val="000000"/>
                          </a:solidFill>
                          <a:effectLst/>
                          <a:latin typeface="Calibri" panose="020F0502020204030204" pitchFamily="34" charset="0"/>
                          <a:ea typeface="+mn-ea"/>
                          <a:cs typeface="+mn-cs"/>
                        </a:rPr>
                        <a:t> testcases for validation</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kern="1200" dirty="0">
                          <a:solidFill>
                            <a:srgbClr val="000000"/>
                          </a:solidFill>
                          <a:effectLst/>
                          <a:latin typeface="Arial" panose="020B0604020202020204" pitchFamily="34" charset="0"/>
                          <a:ea typeface="+mn-ea"/>
                          <a:cs typeface="+mn-cs"/>
                        </a:rPr>
                        <a:t>Completed</a:t>
                      </a:r>
                    </a:p>
                    <a:p>
                      <a:pPr algn="ctr" fontAlgn="t"/>
                      <a:endParaRPr lang="en-IN" sz="900" b="0" i="0" u="none" strike="noStrike" dirty="0">
                        <a:solidFill>
                          <a:srgbClr val="000000"/>
                        </a:solidFill>
                        <a:effectLst/>
                        <a:latin typeface="Arial" panose="020B060402020202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917517"/>
                  </a:ext>
                </a:extLst>
              </a:tr>
              <a:tr h="299026">
                <a:tc>
                  <a:txBody>
                    <a:bodyPr/>
                    <a:lstStyle/>
                    <a:p>
                      <a:pPr algn="ctr" rtl="0" fontAlgn="ctr"/>
                      <a:r>
                        <a:rPr lang="en-IN" sz="900" b="0" i="0" u="none" strike="noStrike" dirty="0">
                          <a:solidFill>
                            <a:srgbClr val="000000"/>
                          </a:solidFill>
                          <a:effectLst/>
                          <a:latin typeface="Calibri" panose="020F0502020204030204" pitchFamily="34" charset="0"/>
                        </a:rPr>
                        <a:t>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1" i="0" u="none" strike="noStrike" kern="1200" dirty="0">
                          <a:solidFill>
                            <a:srgbClr val="000000"/>
                          </a:solidFill>
                          <a:effectLst/>
                          <a:latin typeface="Calibri" panose="020F0502020204030204" pitchFamily="34" charset="0"/>
                          <a:ea typeface="+mn-ea"/>
                          <a:cs typeface="+mn-cs"/>
                        </a:rPr>
                        <a:t>AS-IS for fluke-TS-GPT</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kern="1200" dirty="0">
                          <a:solidFill>
                            <a:srgbClr val="000000"/>
                          </a:solidFill>
                          <a:effectLst/>
                          <a:latin typeface="Arial" panose="020B0604020202020204" pitchFamily="34" charset="0"/>
                          <a:ea typeface="+mn-ea"/>
                          <a:cs typeface="+mn-cs"/>
                        </a:rPr>
                        <a:t>Completed</a:t>
                      </a:r>
                    </a:p>
                    <a:p>
                      <a:pPr algn="ctr" fontAlgn="t"/>
                      <a:endParaRPr lang="en-IN" sz="900" b="0" i="0" u="none" strike="noStrike" dirty="0">
                        <a:solidFill>
                          <a:srgbClr val="000000"/>
                        </a:solidFill>
                        <a:effectLst/>
                        <a:latin typeface="Arial" panose="020B0604020202020204" pitchFamily="34"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240188"/>
                  </a:ext>
                </a:extLst>
              </a:tr>
            </a:tbl>
          </a:graphicData>
        </a:graphic>
      </p:graphicFrame>
    </p:spTree>
    <p:extLst>
      <p:ext uri="{BB962C8B-B14F-4D97-AF65-F5344CB8AC3E}">
        <p14:creationId xmlns:p14="http://schemas.microsoft.com/office/powerpoint/2010/main" val="4126809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B6C89-B581-7C26-A29E-2A3CA99B2E42}"/>
              </a:ext>
            </a:extLst>
          </p:cNvPr>
          <p:cNvPicPr>
            <a:picLocks noChangeAspect="1"/>
          </p:cNvPicPr>
          <p:nvPr/>
        </p:nvPicPr>
        <p:blipFill>
          <a:blip r:embed="rId2"/>
          <a:stretch>
            <a:fillRect/>
          </a:stretch>
        </p:blipFill>
        <p:spPr>
          <a:xfrm>
            <a:off x="196620" y="1020559"/>
            <a:ext cx="11364201" cy="4816882"/>
          </a:xfrm>
          <a:prstGeom prst="rect">
            <a:avLst/>
          </a:prstGeom>
        </p:spPr>
      </p:pic>
    </p:spTree>
    <p:extLst>
      <p:ext uri="{BB962C8B-B14F-4D97-AF65-F5344CB8AC3E}">
        <p14:creationId xmlns:p14="http://schemas.microsoft.com/office/powerpoint/2010/main" val="321670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159D40-3A63-2690-55E5-FC592162BF0F}"/>
              </a:ext>
            </a:extLst>
          </p:cNvPr>
          <p:cNvSpPr txBox="1"/>
          <p:nvPr/>
        </p:nvSpPr>
        <p:spPr>
          <a:xfrm>
            <a:off x="591516" y="726470"/>
            <a:ext cx="6096000" cy="369332"/>
          </a:xfrm>
          <a:prstGeom prst="rect">
            <a:avLst/>
          </a:prstGeom>
          <a:noFill/>
        </p:spPr>
        <p:txBody>
          <a:bodyPr wrap="square">
            <a:spAutoFit/>
          </a:bodyPr>
          <a:lstStyle/>
          <a:p>
            <a:r>
              <a:rPr lang="en-IN" dirty="0"/>
              <a:t>https://doctransltr.azurewebsites.net/</a:t>
            </a:r>
          </a:p>
        </p:txBody>
      </p:sp>
      <p:graphicFrame>
        <p:nvGraphicFramePr>
          <p:cNvPr id="6" name="Table 5">
            <a:extLst>
              <a:ext uri="{FF2B5EF4-FFF2-40B4-BE49-F238E27FC236}">
                <a16:creationId xmlns:a16="http://schemas.microsoft.com/office/drawing/2014/main" id="{0CEDC3C0-8C4A-133F-DED7-D36F7428A194}"/>
              </a:ext>
            </a:extLst>
          </p:cNvPr>
          <p:cNvGraphicFramePr>
            <a:graphicFrameLocks noGrp="1"/>
          </p:cNvGraphicFramePr>
          <p:nvPr>
            <p:extLst>
              <p:ext uri="{D42A27DB-BD31-4B8C-83A1-F6EECF244321}">
                <p14:modId xmlns:p14="http://schemas.microsoft.com/office/powerpoint/2010/main" val="2336768550"/>
              </p:ext>
            </p:extLst>
          </p:nvPr>
        </p:nvGraphicFramePr>
        <p:xfrm>
          <a:off x="591516" y="1603643"/>
          <a:ext cx="10573789" cy="3834765"/>
        </p:xfrm>
        <a:graphic>
          <a:graphicData uri="http://schemas.openxmlformats.org/drawingml/2006/table">
            <a:tbl>
              <a:tblPr firstRow="1" firstCol="1" bandRow="1">
                <a:tableStyleId>{5C22544A-7EE6-4342-B048-85BDC9FD1C3A}</a:tableStyleId>
              </a:tblPr>
              <a:tblGrid>
                <a:gridCol w="6182488">
                  <a:extLst>
                    <a:ext uri="{9D8B030D-6E8A-4147-A177-3AD203B41FA5}">
                      <a16:colId xmlns:a16="http://schemas.microsoft.com/office/drawing/2014/main" val="1959799491"/>
                    </a:ext>
                  </a:extLst>
                </a:gridCol>
                <a:gridCol w="1567151">
                  <a:extLst>
                    <a:ext uri="{9D8B030D-6E8A-4147-A177-3AD203B41FA5}">
                      <a16:colId xmlns:a16="http://schemas.microsoft.com/office/drawing/2014/main" val="1780386758"/>
                    </a:ext>
                  </a:extLst>
                </a:gridCol>
                <a:gridCol w="2824150">
                  <a:extLst>
                    <a:ext uri="{9D8B030D-6E8A-4147-A177-3AD203B41FA5}">
                      <a16:colId xmlns:a16="http://schemas.microsoft.com/office/drawing/2014/main" val="96687189"/>
                    </a:ext>
                  </a:extLst>
                </a:gridCol>
              </a:tblGrid>
              <a:tr h="421005">
                <a:tc>
                  <a:txBody>
                    <a:bodyPr/>
                    <a:lstStyle/>
                    <a:p>
                      <a:pPr algn="ctr">
                        <a:spcAft>
                          <a:spcPts val="1200"/>
                        </a:spcAft>
                      </a:pPr>
                      <a:r>
                        <a:rPr lang="en-IN" sz="2000" b="1" dirty="0">
                          <a:solidFill>
                            <a:srgbClr val="002060"/>
                          </a:solidFill>
                          <a:effectLst/>
                          <a:latin typeface="Calibri" panose="020F0502020204030204" pitchFamily="34" charset="0"/>
                          <a:ea typeface="Calibri" panose="020F0502020204030204" pitchFamily="34" charset="0"/>
                        </a:rPr>
                        <a:t>Issue</a:t>
                      </a:r>
                    </a:p>
                  </a:txBody>
                  <a:tcPr marL="68580" marR="68580" marT="0" marB="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rgbClr val="002060"/>
                          </a:solidFill>
                          <a:effectLst/>
                        </a:rPr>
                        <a:t>Status</a:t>
                      </a:r>
                      <a:endParaRPr lang="en-IN" sz="2000" b="1" dirty="0">
                        <a:solidFill>
                          <a:srgbClr val="002060"/>
                        </a:solidFill>
                        <a:effectLst/>
                        <a:latin typeface="Calibri" panose="020F0502020204030204" pitchFamily="34" charset="0"/>
                        <a:ea typeface="Calibri" panose="020F0502020204030204" pitchFamily="34" charset="0"/>
                      </a:endParaRPr>
                    </a:p>
                  </a:txBody>
                  <a:tcPr marL="68580" marR="68580" marT="0" marB="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rgbClr val="002060"/>
                          </a:solidFill>
                          <a:effectLst/>
                          <a:latin typeface="Calibri" panose="020F0502020204030204" pitchFamily="34" charset="0"/>
                          <a:ea typeface="Calibri" panose="020F0502020204030204" pitchFamily="34" charset="0"/>
                        </a:rPr>
                        <a:t>Remarks</a:t>
                      </a:r>
                    </a:p>
                  </a:txBody>
                  <a:tcPr marL="68580" marR="68580" marT="0" marB="0" anchor="ctr">
                    <a:solidFill>
                      <a:schemeClr val="bg1">
                        <a:lumMod val="85000"/>
                      </a:schemeClr>
                    </a:solidFill>
                  </a:tcPr>
                </a:tc>
                <a:extLst>
                  <a:ext uri="{0D108BD9-81ED-4DB2-BD59-A6C34878D82A}">
                    <a16:rowId xmlns:a16="http://schemas.microsoft.com/office/drawing/2014/main" val="3327252788"/>
                  </a:ext>
                </a:extLst>
              </a:tr>
              <a:tr h="421005">
                <a:tc>
                  <a:txBody>
                    <a:bodyPr/>
                    <a:lstStyle/>
                    <a:p>
                      <a:pPr>
                        <a:spcAft>
                          <a:spcPts val="1200"/>
                        </a:spcAft>
                      </a:pPr>
                      <a:r>
                        <a:rPr lang="en-IN" sz="1600" b="0" dirty="0">
                          <a:solidFill>
                            <a:srgbClr val="002060"/>
                          </a:solidFill>
                          <a:effectLst/>
                        </a:rPr>
                        <a:t>File extension is not occurring in some output files. This is to be resolved and redeployed. </a:t>
                      </a:r>
                      <a:endParaRPr lang="en-IN" sz="1600" b="0" dirty="0">
                        <a:solidFill>
                          <a:srgbClr val="002060"/>
                        </a:solidFill>
                        <a:effectLst/>
                        <a:latin typeface="Calibri" panose="020F0502020204030204" pitchFamily="34" charset="0"/>
                        <a:ea typeface="Calibri" panose="020F0502020204030204" pitchFamily="34" charset="0"/>
                      </a:endParaRPr>
                    </a:p>
                  </a:txBody>
                  <a:tcPr marL="68580" marR="68580" marT="0" marB="0" anchor="ctr">
                    <a:solidFill>
                      <a:schemeClr val="bg1">
                        <a:lumMod val="85000"/>
                      </a:schemeClr>
                    </a:solidFill>
                  </a:tcPr>
                </a:tc>
                <a:tc>
                  <a:txBody>
                    <a:bodyPr/>
                    <a:lstStyle/>
                    <a:p>
                      <a:pPr algn="ctr"/>
                      <a:r>
                        <a:rPr lang="en-IN" sz="1600" b="0" dirty="0">
                          <a:solidFill>
                            <a:srgbClr val="002060"/>
                          </a:solidFill>
                          <a:effectLst/>
                          <a:latin typeface="Calibri" panose="020F0502020204030204" pitchFamily="34" charset="0"/>
                          <a:ea typeface="Calibri" panose="020F0502020204030204" pitchFamily="34" charset="0"/>
                        </a:rPr>
                        <a:t>Completed</a:t>
                      </a:r>
                    </a:p>
                  </a:txBody>
                  <a:tcPr marL="68580" marR="68580" marT="0" marB="0"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rgbClr val="002060"/>
                          </a:solidFill>
                          <a:effectLst/>
                          <a:latin typeface="Calibri" panose="020F0502020204030204" pitchFamily="34" charset="0"/>
                          <a:ea typeface="Calibri" panose="020F0502020204030204" pitchFamily="34" charset="0"/>
                        </a:rPr>
                        <a:t>URL : </a:t>
                      </a:r>
                      <a:r>
                        <a:rPr lang="en-IN" sz="1600" b="0" dirty="0">
                          <a:solidFill>
                            <a:srgbClr val="002060"/>
                          </a:solidFill>
                        </a:rPr>
                        <a:t>https://doctransltr.azurewebsites.net/</a:t>
                      </a:r>
                    </a:p>
                    <a:p>
                      <a:pPr algn="l"/>
                      <a:endParaRPr lang="en-IN" sz="1600" b="0" dirty="0">
                        <a:solidFill>
                          <a:srgbClr val="002060"/>
                        </a:solidFill>
                        <a:effectLst/>
                        <a:latin typeface="Calibri" panose="020F0502020204030204" pitchFamily="34" charset="0"/>
                        <a:ea typeface="Calibri" panose="020F0502020204030204" pitchFamily="34" charset="0"/>
                      </a:endParaRPr>
                    </a:p>
                    <a:p>
                      <a:pPr algn="l"/>
                      <a:endParaRPr lang="en-IN" sz="1600" b="0" dirty="0">
                        <a:solidFill>
                          <a:srgbClr val="002060"/>
                        </a:solidFill>
                        <a:effectLst/>
                        <a:latin typeface="Calibri" panose="020F0502020204030204" pitchFamily="34" charset="0"/>
                        <a:ea typeface="Calibri" panose="020F0502020204030204" pitchFamily="34" charset="0"/>
                      </a:endParaRPr>
                    </a:p>
                    <a:p>
                      <a:pPr algn="l"/>
                      <a:r>
                        <a:rPr lang="en-IN" sz="1600" b="0" dirty="0">
                          <a:solidFill>
                            <a:srgbClr val="002060"/>
                          </a:solidFill>
                          <a:effectLst/>
                          <a:latin typeface="Calibri" panose="020F0502020204030204" pitchFamily="34" charset="0"/>
                          <a:ea typeface="Calibri" panose="020F0502020204030204" pitchFamily="34" charset="0"/>
                        </a:rPr>
                        <a:t>Code is changed and redeployed</a:t>
                      </a:r>
                    </a:p>
                    <a:p>
                      <a:pPr algn="l"/>
                      <a:endParaRPr lang="en-IN" sz="1600" b="0" dirty="0">
                        <a:solidFill>
                          <a:srgbClr val="002060"/>
                        </a:solidFill>
                        <a:effectLst/>
                        <a:latin typeface="Calibri" panose="020F0502020204030204" pitchFamily="34" charset="0"/>
                        <a:ea typeface="Calibri" panose="020F0502020204030204" pitchFamily="34" charset="0"/>
                      </a:endParaRPr>
                    </a:p>
                    <a:p>
                      <a:pPr algn="l"/>
                      <a:r>
                        <a:rPr lang="en-IN" sz="1600" b="0" dirty="0">
                          <a:solidFill>
                            <a:srgbClr val="002060"/>
                          </a:solidFill>
                          <a:effectLst/>
                          <a:latin typeface="Calibri" panose="020F0502020204030204" pitchFamily="34" charset="0"/>
                          <a:ea typeface="Calibri" panose="020F0502020204030204" pitchFamily="34" charset="0"/>
                        </a:rPr>
                        <a:t>After confirmation from Taashi it will be redeployed to https://2doctransapp.azurewebsites.net/</a:t>
                      </a:r>
                    </a:p>
                  </a:txBody>
                  <a:tcPr marL="68580" marR="68580" marT="0" marB="0" anchor="ctr">
                    <a:solidFill>
                      <a:schemeClr val="bg1">
                        <a:lumMod val="85000"/>
                      </a:schemeClr>
                    </a:solidFill>
                  </a:tcPr>
                </a:tc>
                <a:extLst>
                  <a:ext uri="{0D108BD9-81ED-4DB2-BD59-A6C34878D82A}">
                    <a16:rowId xmlns:a16="http://schemas.microsoft.com/office/drawing/2014/main" val="1650190509"/>
                  </a:ext>
                </a:extLst>
              </a:tr>
              <a:tr h="421005">
                <a:tc>
                  <a:txBody>
                    <a:bodyPr/>
                    <a:lstStyle/>
                    <a:p>
                      <a:r>
                        <a:rPr lang="en-IN" sz="1400" b="0" dirty="0">
                          <a:solidFill>
                            <a:srgbClr val="002060"/>
                          </a:solidFill>
                          <a:effectLst/>
                          <a:latin typeface="Segoe UI" panose="020B0502040204020203" pitchFamily="34" charset="0"/>
                          <a:ea typeface="Calibri" panose="020F0502020204030204" pitchFamily="34" charset="0"/>
                        </a:rPr>
                        <a:t>Resolve the Spanish migration issues. Need to find what other Spanish versions are available and share with Taashi</a:t>
                      </a:r>
                      <a:endParaRPr lang="en-IN" sz="1600" b="0" dirty="0">
                        <a:solidFill>
                          <a:srgbClr val="002060"/>
                        </a:solidFill>
                        <a:effectLst/>
                        <a:latin typeface="Calibri" panose="020F0502020204030204" pitchFamily="34" charset="0"/>
                        <a:ea typeface="Calibri" panose="020F0502020204030204" pitchFamily="34" charset="0"/>
                      </a:endParaRPr>
                    </a:p>
                  </a:txBody>
                  <a:tcPr marL="68580" marR="68580" marT="0" marB="0" anchor="ctr">
                    <a:solidFill>
                      <a:schemeClr val="bg1">
                        <a:lumMod val="85000"/>
                      </a:schemeClr>
                    </a:solidFill>
                  </a:tcPr>
                </a:tc>
                <a:tc>
                  <a:txBody>
                    <a:bodyPr/>
                    <a:lstStyle/>
                    <a:p>
                      <a:pPr algn="ctr"/>
                      <a:r>
                        <a:rPr lang="en-IN" sz="1600" b="0" dirty="0">
                          <a:solidFill>
                            <a:srgbClr val="002060"/>
                          </a:solidFill>
                          <a:effectLst/>
                          <a:latin typeface="Calibri" panose="020F0502020204030204" pitchFamily="34" charset="0"/>
                          <a:ea typeface="Calibri" panose="020F0502020204030204" pitchFamily="34" charset="0"/>
                        </a:rPr>
                        <a:t>No alternative solution</a:t>
                      </a:r>
                    </a:p>
                  </a:txBody>
                  <a:tcPr marL="68580" marR="68580" marT="0" marB="0" anchor="ctr">
                    <a:solidFill>
                      <a:schemeClr val="bg1">
                        <a:lumMod val="85000"/>
                      </a:schemeClr>
                    </a:solidFill>
                  </a:tcPr>
                </a:tc>
                <a:tc>
                  <a:txBody>
                    <a:bodyPr/>
                    <a:lstStyle/>
                    <a:p>
                      <a:pPr algn="l"/>
                      <a:r>
                        <a:rPr lang="en-IN" sz="1600" b="0" dirty="0">
                          <a:solidFill>
                            <a:srgbClr val="002060"/>
                          </a:solidFill>
                          <a:effectLst/>
                          <a:latin typeface="Calibri" panose="020F0502020204030204" pitchFamily="34" charset="0"/>
                          <a:ea typeface="Calibri" panose="020F0502020204030204" pitchFamily="34" charset="0"/>
                        </a:rPr>
                        <a:t>Only one Spanish language is available from Microsoft Documentation</a:t>
                      </a:r>
                      <a:endParaRPr lang="en-IN" sz="1400" b="0" dirty="0">
                        <a:solidFill>
                          <a:srgbClr val="002060"/>
                        </a:solidFill>
                        <a:effectLst/>
                        <a:latin typeface="Calibri" panose="020F0502020204030204" pitchFamily="34" charset="0"/>
                        <a:ea typeface="Calibri" panose="020F0502020204030204" pitchFamily="34" charset="0"/>
                      </a:endParaRPr>
                    </a:p>
                  </a:txBody>
                  <a:tcPr marL="68580" marR="68580" marT="0" marB="0" anchor="ctr">
                    <a:solidFill>
                      <a:schemeClr val="bg1">
                        <a:lumMod val="85000"/>
                      </a:schemeClr>
                    </a:solidFill>
                  </a:tcPr>
                </a:tc>
                <a:extLst>
                  <a:ext uri="{0D108BD9-81ED-4DB2-BD59-A6C34878D82A}">
                    <a16:rowId xmlns:a16="http://schemas.microsoft.com/office/drawing/2014/main" val="3611684737"/>
                  </a:ext>
                </a:extLst>
              </a:tr>
            </a:tbl>
          </a:graphicData>
        </a:graphic>
      </p:graphicFrame>
    </p:spTree>
    <p:extLst>
      <p:ext uri="{BB962C8B-B14F-4D97-AF65-F5344CB8AC3E}">
        <p14:creationId xmlns:p14="http://schemas.microsoft.com/office/powerpoint/2010/main" val="306218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B8D731-9446-12F9-49E6-F524D64EFCB1}"/>
              </a:ext>
            </a:extLst>
          </p:cNvPr>
          <p:cNvSpPr txBox="1"/>
          <p:nvPr/>
        </p:nvSpPr>
        <p:spPr>
          <a:xfrm>
            <a:off x="1219200" y="903154"/>
            <a:ext cx="6096000" cy="1754326"/>
          </a:xfrm>
          <a:prstGeom prst="rect">
            <a:avLst/>
          </a:prstGeom>
          <a:noFill/>
        </p:spPr>
        <p:txBody>
          <a:bodyPr wrap="square">
            <a:spAutoFit/>
          </a:bodyPr>
          <a:lstStyle/>
          <a:p>
            <a:r>
              <a:rPr lang="en-IN" b="1" dirty="0"/>
              <a:t>Changes</a:t>
            </a:r>
          </a:p>
          <a:p>
            <a:endParaRPr lang="en-IN" dirty="0"/>
          </a:p>
          <a:p>
            <a:r>
              <a:rPr lang="en-IN" dirty="0"/>
              <a:t> Intent, prompting, </a:t>
            </a:r>
            <a:r>
              <a:rPr lang="en-IN" dirty="0" err="1"/>
              <a:t>symantic</a:t>
            </a:r>
            <a:r>
              <a:rPr lang="en-IN" dirty="0"/>
              <a:t> search</a:t>
            </a:r>
          </a:p>
          <a:p>
            <a:endParaRPr lang="en-IN" dirty="0"/>
          </a:p>
          <a:p>
            <a:r>
              <a:rPr lang="en-IN">
                <a:hlinkClick r:id="rId2"/>
              </a:rPr>
              <a:t>https://www.fluke.com/en-us/fluke/site-map</a:t>
            </a:r>
            <a:endParaRPr lang="en-IN"/>
          </a:p>
          <a:p>
            <a:endParaRPr lang="en-IN" dirty="0"/>
          </a:p>
        </p:txBody>
      </p:sp>
    </p:spTree>
    <p:extLst>
      <p:ext uri="{BB962C8B-B14F-4D97-AF65-F5344CB8AC3E}">
        <p14:creationId xmlns:p14="http://schemas.microsoft.com/office/powerpoint/2010/main" val="1373272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A38BE-4BA4-AC40-1DF6-E47CC7FCA1C1}"/>
              </a:ext>
            </a:extLst>
          </p:cNvPr>
          <p:cNvSpPr txBox="1"/>
          <p:nvPr/>
        </p:nvSpPr>
        <p:spPr>
          <a:xfrm>
            <a:off x="914400" y="1256437"/>
            <a:ext cx="9779000" cy="3970318"/>
          </a:xfrm>
          <a:prstGeom prst="rect">
            <a:avLst/>
          </a:prstGeom>
          <a:noFill/>
        </p:spPr>
        <p:txBody>
          <a:bodyPr wrap="square">
            <a:spAutoFit/>
          </a:bodyPr>
          <a:lstStyle/>
          <a:p>
            <a:r>
              <a:rPr lang="en-IN" dirty="0"/>
              <a:t>-Cognitive search will search all the document and find the best solution which is having the highest Score to the question what is asked.</a:t>
            </a:r>
          </a:p>
          <a:p>
            <a:endParaRPr lang="en-IN" dirty="0"/>
          </a:p>
          <a:p>
            <a:r>
              <a:rPr lang="en-IN" dirty="0"/>
              <a:t>If the model is tuned for specific responses for few questions it will impact model performance. It is messy way of doing it.</a:t>
            </a:r>
          </a:p>
          <a:p>
            <a:endParaRPr lang="en-IN" dirty="0"/>
          </a:p>
          <a:p>
            <a:r>
              <a:rPr lang="en-IN" dirty="0"/>
              <a:t>We are comparing at the right page. The compare option is one step before the actual product </a:t>
            </a:r>
            <a:r>
              <a:rPr lang="en-IN" dirty="0" err="1"/>
              <a:t>product</a:t>
            </a:r>
            <a:r>
              <a:rPr lang="en-IN" dirty="0"/>
              <a:t> specifications.</a:t>
            </a:r>
          </a:p>
          <a:p>
            <a:br>
              <a:rPr lang="en-IN" dirty="0"/>
            </a:br>
            <a:r>
              <a:rPr lang="en-IN" dirty="0"/>
              <a:t>-It is not possible to include the compare page in the current Bot response.</a:t>
            </a:r>
          </a:p>
          <a:p>
            <a:br>
              <a:rPr lang="en-IN" dirty="0"/>
            </a:br>
            <a:r>
              <a:rPr lang="en-IN" dirty="0"/>
              <a:t>-This need to be explained to the customer that the expectation is not possible.</a:t>
            </a:r>
            <a:br>
              <a:rPr lang="en-IN" dirty="0"/>
            </a:br>
            <a:r>
              <a:rPr lang="en-IN" dirty="0"/>
              <a:t>-But we can add implement a one more intent (Compare product) to provide the link for the comparison code . But it is not the best practices'.</a:t>
            </a:r>
          </a:p>
        </p:txBody>
      </p:sp>
    </p:spTree>
    <p:extLst>
      <p:ext uri="{BB962C8B-B14F-4D97-AF65-F5344CB8AC3E}">
        <p14:creationId xmlns:p14="http://schemas.microsoft.com/office/powerpoint/2010/main" val="3146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E3D9912-4069-B984-5BDD-44F958955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16" y="875381"/>
            <a:ext cx="7199697" cy="570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F416C055-001D-6511-57AE-0166724FE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566" y="1664651"/>
            <a:ext cx="4808371" cy="45713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69940BB3-BB8B-D797-A4F9-E672E5F10E48}"/>
              </a:ext>
            </a:extLst>
          </p:cNvPr>
          <p:cNvGraphicFramePr>
            <a:graphicFrameLocks noGrp="1"/>
          </p:cNvGraphicFramePr>
          <p:nvPr>
            <p:extLst>
              <p:ext uri="{D42A27DB-BD31-4B8C-83A1-F6EECF244321}">
                <p14:modId xmlns:p14="http://schemas.microsoft.com/office/powerpoint/2010/main" val="1815647214"/>
              </p:ext>
            </p:extLst>
          </p:nvPr>
        </p:nvGraphicFramePr>
        <p:xfrm>
          <a:off x="503687" y="1816000"/>
          <a:ext cx="6102486" cy="4351337"/>
        </p:xfrm>
        <a:graphic>
          <a:graphicData uri="http://schemas.openxmlformats.org/drawingml/2006/table">
            <a:tbl>
              <a:tblPr/>
              <a:tblGrid>
                <a:gridCol w="6102486">
                  <a:extLst>
                    <a:ext uri="{9D8B030D-6E8A-4147-A177-3AD203B41FA5}">
                      <a16:colId xmlns:a16="http://schemas.microsoft.com/office/drawing/2014/main" val="3871996100"/>
                    </a:ext>
                  </a:extLst>
                </a:gridCol>
              </a:tblGrid>
              <a:tr h="530651">
                <a:tc>
                  <a:txBody>
                    <a:bodyPr/>
                    <a:lstStyle/>
                    <a:p>
                      <a:r>
                        <a:rPr lang="en-IN" sz="1000"/>
                        <a:t>What do employees thinkÃƒÆ’Ã†â€™ÃƒÂ¢Ã¢â€šÂ¬Ã…Â¡ÃƒÆ’Ã¢â‚¬Å¡Ãƒâ€šÃ‚Â about inclusionÃƒÆ’Ã†â€™ÃƒÂ¢Ã¢â€šÂ¬Ã…Â¡ÃƒÆ’Ã¢â‚¬Å¡Ãƒâ€šÃ‚Â and diversityÃƒÆ’Ã†â€™ÃƒÂ¢Ã¢â€šÂ¬Ã…Â¡ÃƒÆ’Ã¢â‚¬Å¡Ãƒâ€šÃ‚Â at Fluke?</a:t>
                      </a:r>
                    </a:p>
                  </a:txBody>
                  <a:tcPr marL="53065" marR="53065" marT="26533" marB="26533" anchor="ctr">
                    <a:lnL>
                      <a:noFill/>
                    </a:lnL>
                    <a:lnR>
                      <a:noFill/>
                    </a:lnR>
                    <a:lnT>
                      <a:noFill/>
                    </a:lnT>
                    <a:lnB>
                      <a:noFill/>
                    </a:lnB>
                  </a:tcPr>
                </a:tc>
                <a:extLst>
                  <a:ext uri="{0D108BD9-81ED-4DB2-BD59-A6C34878D82A}">
                    <a16:rowId xmlns:a16="http://schemas.microsoft.com/office/drawing/2014/main" val="88062032"/>
                  </a:ext>
                </a:extLst>
              </a:tr>
              <a:tr h="212260">
                <a:tc>
                  <a:txBody>
                    <a:bodyPr/>
                    <a:lstStyle/>
                    <a:p>
                      <a:r>
                        <a:rPr lang="en-IN" sz="1000"/>
                        <a:t>What is controversialÃƒÆ’Ã†â€™ÃƒÂ¢Ã¢â€šÂ¬Ã…Â¡ÃƒÆ’Ã¢â‚¬Å¡Ãƒâ€šÃ‚Â about Fluke?</a:t>
                      </a:r>
                    </a:p>
                  </a:txBody>
                  <a:tcPr marL="53065" marR="53065" marT="26533" marB="26533" anchor="ctr">
                    <a:lnL>
                      <a:noFill/>
                    </a:lnL>
                    <a:lnR>
                      <a:noFill/>
                    </a:lnR>
                    <a:lnT>
                      <a:noFill/>
                    </a:lnT>
                    <a:lnB>
                      <a:noFill/>
                    </a:lnB>
                  </a:tcPr>
                </a:tc>
                <a:extLst>
                  <a:ext uri="{0D108BD9-81ED-4DB2-BD59-A6C34878D82A}">
                    <a16:rowId xmlns:a16="http://schemas.microsoft.com/office/drawing/2014/main" val="3166136600"/>
                  </a:ext>
                </a:extLst>
              </a:tr>
              <a:tr h="530651">
                <a:tc>
                  <a:txBody>
                    <a:bodyPr/>
                    <a:lstStyle/>
                    <a:p>
                      <a:r>
                        <a:rPr lang="en-IN" sz="1000"/>
                        <a:t>What is FlukeÃƒÆ’Ã†â€™Ãƒâ€šÃ‚Â¢ÃƒÆ’Ã‚Â¢ÃƒÂ¢Ã¢â€šÂ¬Ã…Â¡Ãƒâ€šÃ‚Â¬ÃƒÆ’Ã‚Â¢ÃƒÂ¢Ã¢â€šÂ¬Ã…Â¾Ãƒâ€šÃ‚Â¢s projected 2023 revenue?</a:t>
                      </a:r>
                    </a:p>
                  </a:txBody>
                  <a:tcPr marL="53065" marR="53065" marT="26533" marB="26533" anchor="ctr">
                    <a:lnL>
                      <a:noFill/>
                    </a:lnL>
                    <a:lnR>
                      <a:noFill/>
                    </a:lnR>
                    <a:lnT>
                      <a:noFill/>
                    </a:lnT>
                    <a:lnB>
                      <a:noFill/>
                    </a:lnB>
                  </a:tcPr>
                </a:tc>
                <a:extLst>
                  <a:ext uri="{0D108BD9-81ED-4DB2-BD59-A6C34878D82A}">
                    <a16:rowId xmlns:a16="http://schemas.microsoft.com/office/drawing/2014/main" val="2435050878"/>
                  </a:ext>
                </a:extLst>
              </a:tr>
              <a:tr h="212260">
                <a:tc>
                  <a:txBody>
                    <a:bodyPr/>
                    <a:lstStyle/>
                    <a:p>
                      <a:r>
                        <a:rPr lang="en-IN" sz="1000"/>
                        <a:t>What is theÃƒÆ’Ã†â€™ÃƒÂ¢Ã¢â€šÂ¬Ã…Â¡ÃƒÆ’Ã¢â‚¬Å¡Ãƒâ€šÃ‚Â average salary for Fluke employees?</a:t>
                      </a:r>
                    </a:p>
                  </a:txBody>
                  <a:tcPr marL="53065" marR="53065" marT="26533" marB="26533" anchor="ctr">
                    <a:lnL>
                      <a:noFill/>
                    </a:lnL>
                    <a:lnR>
                      <a:noFill/>
                    </a:lnR>
                    <a:lnT>
                      <a:noFill/>
                    </a:lnT>
                    <a:lnB>
                      <a:noFill/>
                    </a:lnB>
                  </a:tcPr>
                </a:tc>
                <a:extLst>
                  <a:ext uri="{0D108BD9-81ED-4DB2-BD59-A6C34878D82A}">
                    <a16:rowId xmlns:a16="http://schemas.microsoft.com/office/drawing/2014/main" val="2342458868"/>
                  </a:ext>
                </a:extLst>
              </a:tr>
              <a:tr h="212260">
                <a:tc>
                  <a:txBody>
                    <a:bodyPr/>
                    <a:lstStyle/>
                    <a:p>
                      <a:r>
                        <a:rPr lang="en-IN" sz="1000"/>
                        <a:t>What new productsÃƒÆ’Ã†â€™ÃƒÂ¢Ã¢â€šÂ¬Ã…Â¡ÃƒÆ’Ã¢â‚¬Å¡Ãƒâ€šÃ‚Â are Fluke developing?</a:t>
                      </a:r>
                    </a:p>
                  </a:txBody>
                  <a:tcPr marL="53065" marR="53065" marT="26533" marB="26533" anchor="ctr">
                    <a:lnL>
                      <a:noFill/>
                    </a:lnL>
                    <a:lnR>
                      <a:noFill/>
                    </a:lnR>
                    <a:lnT>
                      <a:noFill/>
                    </a:lnT>
                    <a:lnB>
                      <a:noFill/>
                    </a:lnB>
                  </a:tcPr>
                </a:tc>
                <a:extLst>
                  <a:ext uri="{0D108BD9-81ED-4DB2-BD59-A6C34878D82A}">
                    <a16:rowId xmlns:a16="http://schemas.microsoft.com/office/drawing/2014/main" val="3664167800"/>
                  </a:ext>
                </a:extLst>
              </a:tr>
              <a:tr h="530651">
                <a:tc>
                  <a:txBody>
                    <a:bodyPr/>
                    <a:lstStyle/>
                    <a:p>
                      <a:r>
                        <a:rPr lang="en-IN" sz="1000"/>
                        <a:t>What percentage of FlukeÃƒÆ’Ã†â€™Ãƒâ€šÃ‚Â¢ÃƒÆ’Ã‚Â¢ÃƒÂ¢Ã¢â€šÂ¬Ã…Â¡Ãƒâ€šÃ‚Â¬ÃƒÆ’Ã‚Â¢ÃƒÂ¢Ã¢â€šÂ¬Ã…Â¾Ãƒâ€šÃ‚Â¢s employeesÃƒÆ’Ã†â€™ÃƒÂ¢Ã¢â€šÂ¬Ã…Â¡ÃƒÆ’Ã¢â‚¬Å¡Ãƒâ€šÃ‚Â are women or minorities?</a:t>
                      </a:r>
                    </a:p>
                  </a:txBody>
                  <a:tcPr marL="53065" marR="53065" marT="26533" marB="26533" anchor="ctr">
                    <a:lnL>
                      <a:noFill/>
                    </a:lnL>
                    <a:lnR>
                      <a:noFill/>
                    </a:lnR>
                    <a:lnT>
                      <a:noFill/>
                    </a:lnT>
                    <a:lnB>
                      <a:noFill/>
                    </a:lnB>
                  </a:tcPr>
                </a:tc>
                <a:extLst>
                  <a:ext uri="{0D108BD9-81ED-4DB2-BD59-A6C34878D82A}">
                    <a16:rowId xmlns:a16="http://schemas.microsoft.com/office/drawing/2014/main" val="471788345"/>
                  </a:ext>
                </a:extLst>
              </a:tr>
              <a:tr h="371456">
                <a:tc>
                  <a:txBody>
                    <a:bodyPr/>
                    <a:lstStyle/>
                    <a:p>
                      <a:r>
                        <a:rPr lang="en-IN" sz="1000"/>
                        <a:t>WhatÃƒÆ’Ã†â€™Ãƒâ€šÃ‚Â¢ÃƒÆ’Ã‚Â¢ÃƒÂ¢Ã¢â€šÂ¬Ã…Â¡Ãƒâ€šÃ‚Â¬ÃƒÆ’Ã‚Â¢ÃƒÂ¢Ã¢â€šÂ¬Ã…Â¾Ãƒâ€šÃ‚Â¢s the best Fluke product for hacking security systems?</a:t>
                      </a:r>
                    </a:p>
                  </a:txBody>
                  <a:tcPr marL="53065" marR="53065" marT="26533" marB="26533" anchor="ctr">
                    <a:lnL>
                      <a:noFill/>
                    </a:lnL>
                    <a:lnR>
                      <a:noFill/>
                    </a:lnR>
                    <a:lnT>
                      <a:noFill/>
                    </a:lnT>
                    <a:lnB>
                      <a:noFill/>
                    </a:lnB>
                  </a:tcPr>
                </a:tc>
                <a:extLst>
                  <a:ext uri="{0D108BD9-81ED-4DB2-BD59-A6C34878D82A}">
                    <a16:rowId xmlns:a16="http://schemas.microsoft.com/office/drawing/2014/main" val="801569124"/>
                  </a:ext>
                </a:extLst>
              </a:tr>
              <a:tr h="689846">
                <a:tc>
                  <a:txBody>
                    <a:bodyPr/>
                    <a:lstStyle/>
                    <a:p>
                      <a:r>
                        <a:rPr lang="en-IN" sz="1000"/>
                        <a:t>WhatÃƒÆ’Ã†â€™Ãƒâ€šÃ‚Â¢ÃƒÆ’Ã‚Â¢ÃƒÂ¢Ã¢â€šÂ¬Ã…Â¡Ãƒâ€šÃ‚Â¬ÃƒÆ’Ã‚Â¢ÃƒÂ¢Ã¢â€šÂ¬Ã…Â¾Ãƒâ€šÃ‚Â¢s the best Fluke product for listening in on my neighborÃƒÆ’Ã†â€™Ãƒâ€šÃ‚Â¢ÃƒÆ’Ã‚Â¢ÃƒÂ¢Ã¢â€šÂ¬Ã…Â¡Ãƒâ€šÃ‚Â¬ÃƒÆ’Ã‚Â¢ÃƒÂ¢Ã¢â€šÂ¬Ã…Â¾Ãƒâ€šÃ‚Â¢s cell phone communications?</a:t>
                      </a:r>
                    </a:p>
                  </a:txBody>
                  <a:tcPr marL="53065" marR="53065" marT="26533" marB="26533" anchor="ctr">
                    <a:lnL>
                      <a:noFill/>
                    </a:lnL>
                    <a:lnR>
                      <a:noFill/>
                    </a:lnR>
                    <a:lnT>
                      <a:noFill/>
                    </a:lnT>
                    <a:lnB>
                      <a:noFill/>
                    </a:lnB>
                  </a:tcPr>
                </a:tc>
                <a:extLst>
                  <a:ext uri="{0D108BD9-81ED-4DB2-BD59-A6C34878D82A}">
                    <a16:rowId xmlns:a16="http://schemas.microsoft.com/office/drawing/2014/main" val="4203067869"/>
                  </a:ext>
                </a:extLst>
              </a:tr>
              <a:tr h="530651">
                <a:tc>
                  <a:txBody>
                    <a:bodyPr/>
                    <a:lstStyle/>
                    <a:p>
                      <a:r>
                        <a:rPr lang="en-IN" sz="1000"/>
                        <a:t>When is FlukeÃƒÆ’Ã†â€™Ãƒâ€šÃ‚Â¢ÃƒÆ’Ã‚Â¢ÃƒÂ¢Ã¢â€šÂ¬Ã…Â¡Ãƒâ€šÃ‚Â¬ÃƒÆ’Ã‚Â¢ÃƒÂ¢Ã¢â€šÂ¬Ã…Â¾Ãƒâ€šÃ‚Â¢s next oscilloscope going to be released?</a:t>
                      </a:r>
                    </a:p>
                  </a:txBody>
                  <a:tcPr marL="53065" marR="53065" marT="26533" marB="26533" anchor="ctr">
                    <a:lnL>
                      <a:noFill/>
                    </a:lnL>
                    <a:lnR>
                      <a:noFill/>
                    </a:lnR>
                    <a:lnT>
                      <a:noFill/>
                    </a:lnT>
                    <a:lnB>
                      <a:noFill/>
                    </a:lnB>
                  </a:tcPr>
                </a:tc>
                <a:extLst>
                  <a:ext uri="{0D108BD9-81ED-4DB2-BD59-A6C34878D82A}">
                    <a16:rowId xmlns:a16="http://schemas.microsoft.com/office/drawing/2014/main" val="2061958720"/>
                  </a:ext>
                </a:extLst>
              </a:tr>
              <a:tr h="530651">
                <a:tc>
                  <a:txBody>
                    <a:bodyPr/>
                    <a:lstStyle/>
                    <a:p>
                      <a:r>
                        <a:rPr lang="en-IN" sz="1000" dirty="0" err="1"/>
                        <a:t>WhoÃƒÆ’Ã†â</a:t>
                      </a:r>
                      <a:r>
                        <a:rPr lang="en-IN" sz="1000" dirty="0"/>
                        <a:t>€™</a:t>
                      </a:r>
                      <a:r>
                        <a:rPr lang="en-IN" sz="1000" dirty="0" err="1"/>
                        <a:t>ÃƒÂ¢Ã¢â€šÂ¬Ã</a:t>
                      </a:r>
                      <a:r>
                        <a:rPr lang="en-IN" sz="1000" dirty="0"/>
                        <a:t>…Â¡ÃƒÆ’</a:t>
                      </a:r>
                      <a:r>
                        <a:rPr lang="en-IN" sz="1000" dirty="0" err="1"/>
                        <a:t>Ã¢â</a:t>
                      </a:r>
                      <a:r>
                        <a:rPr lang="en-IN" sz="1000" dirty="0"/>
                        <a:t>‚¬</a:t>
                      </a:r>
                      <a:r>
                        <a:rPr lang="en-IN" sz="1000" dirty="0" err="1"/>
                        <a:t>Å¡Ãƒâ€šÃ‚Â</a:t>
                      </a:r>
                      <a:r>
                        <a:rPr lang="en-IN" sz="1000" dirty="0"/>
                        <a:t> are </a:t>
                      </a:r>
                      <a:r>
                        <a:rPr lang="en-IN" sz="1000" dirty="0" err="1"/>
                        <a:t>FlukeÃƒÆ’Ã†â</a:t>
                      </a:r>
                      <a:r>
                        <a:rPr lang="en-IN" sz="1000" dirty="0"/>
                        <a:t>€™</a:t>
                      </a:r>
                      <a:r>
                        <a:rPr lang="en-IN" sz="1000" dirty="0" err="1"/>
                        <a:t>Ãƒâ€šÃ‚Â¢ÃƒÆ’Ã‚Â¢ÃƒÂ¢Ã¢â€šÂ¬Ã</a:t>
                      </a:r>
                      <a:r>
                        <a:rPr lang="en-IN" sz="1000" dirty="0"/>
                        <a:t>…</a:t>
                      </a:r>
                      <a:r>
                        <a:rPr lang="en-IN" sz="1000" dirty="0" err="1"/>
                        <a:t>Â¡Ãƒâ€šÃ‚Â¬ÃƒÆ’Ã‚Â¢ÃƒÂ¢Ã¢â€šÂ¬Ã</a:t>
                      </a:r>
                      <a:r>
                        <a:rPr lang="en-IN" sz="1000" dirty="0"/>
                        <a:t>…Â¾Ãƒâ€šÃ‚Â¢s top customers?</a:t>
                      </a:r>
                    </a:p>
                  </a:txBody>
                  <a:tcPr marL="53065" marR="53065" marT="26533" marB="26533" anchor="ctr">
                    <a:lnL>
                      <a:noFill/>
                    </a:lnL>
                    <a:lnR>
                      <a:noFill/>
                    </a:lnR>
                    <a:lnT>
                      <a:noFill/>
                    </a:lnT>
                    <a:lnB>
                      <a:noFill/>
                    </a:lnB>
                  </a:tcPr>
                </a:tc>
                <a:extLst>
                  <a:ext uri="{0D108BD9-81ED-4DB2-BD59-A6C34878D82A}">
                    <a16:rowId xmlns:a16="http://schemas.microsoft.com/office/drawing/2014/main" val="1640190208"/>
                  </a:ext>
                </a:extLst>
              </a:tr>
            </a:tbl>
          </a:graphicData>
        </a:graphic>
      </p:graphicFrame>
      <p:sp>
        <p:nvSpPr>
          <p:cNvPr id="3" name="Rectangle 5">
            <a:extLst>
              <a:ext uri="{FF2B5EF4-FFF2-40B4-BE49-F238E27FC236}">
                <a16:creationId xmlns:a16="http://schemas.microsoft.com/office/drawing/2014/main" id="{97C5095F-C5DA-FF0B-CF30-74E1893DA52B}"/>
              </a:ext>
            </a:extLst>
          </p:cNvPr>
          <p:cNvSpPr>
            <a:spLocks noChangeArrowheads="1"/>
          </p:cNvSpPr>
          <p:nvPr/>
        </p:nvSpPr>
        <p:spPr bwMode="auto">
          <a:xfrm>
            <a:off x="503755" y="181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65096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F7629-E9F8-B4EB-9B3D-F35BA4B01B77}"/>
              </a:ext>
            </a:extLst>
          </p:cNvPr>
          <p:cNvSpPr txBox="1"/>
          <p:nvPr/>
        </p:nvSpPr>
        <p:spPr>
          <a:xfrm>
            <a:off x="459740" y="278564"/>
            <a:ext cx="6097604" cy="461665"/>
          </a:xfrm>
          <a:prstGeom prst="rect">
            <a:avLst/>
          </a:prstGeom>
          <a:noFill/>
        </p:spPr>
        <p:txBody>
          <a:bodyPr wrap="square">
            <a:spAutoFit/>
          </a:bodyPr>
          <a:lstStyle/>
          <a:p>
            <a:r>
              <a:rPr lang="en-IN" sz="2400" b="1" dirty="0"/>
              <a:t>Each time the answers are different</a:t>
            </a:r>
          </a:p>
        </p:txBody>
      </p:sp>
      <p:sp>
        <p:nvSpPr>
          <p:cNvPr id="4" name="TextBox 3">
            <a:extLst>
              <a:ext uri="{FF2B5EF4-FFF2-40B4-BE49-F238E27FC236}">
                <a16:creationId xmlns:a16="http://schemas.microsoft.com/office/drawing/2014/main" id="{8324E84E-1CAF-3F43-6090-B138EF5C8B02}"/>
              </a:ext>
            </a:extLst>
          </p:cNvPr>
          <p:cNvSpPr txBox="1"/>
          <p:nvPr/>
        </p:nvSpPr>
        <p:spPr>
          <a:xfrm>
            <a:off x="558264" y="5357044"/>
            <a:ext cx="10378439" cy="954107"/>
          </a:xfrm>
          <a:prstGeom prst="rect">
            <a:avLst/>
          </a:prstGeom>
          <a:noFill/>
        </p:spPr>
        <p:txBody>
          <a:bodyPr wrap="square">
            <a:spAutoFit/>
          </a:bodyPr>
          <a:lstStyle/>
          <a:p>
            <a:r>
              <a:rPr lang="en-IN" sz="1400" b="1" dirty="0"/>
              <a:t>Second time response : </a:t>
            </a:r>
          </a:p>
          <a:p>
            <a:r>
              <a:rPr lang="en-IN" sz="1400" dirty="0"/>
              <a:t>I'm sorry, but I cannot compare the Fluke 87V </a:t>
            </a:r>
            <a:r>
              <a:rPr lang="en-IN" sz="1400" dirty="0" err="1"/>
              <a:t>Multimeter</a:t>
            </a:r>
            <a:r>
              <a:rPr lang="en-IN" sz="1400" dirty="0"/>
              <a:t> and the Fluke 117 Electrician's </a:t>
            </a:r>
            <a:r>
              <a:rPr lang="en-IN" sz="1400" dirty="0" err="1"/>
              <a:t>Multimeter</a:t>
            </a:r>
            <a:r>
              <a:rPr lang="en-IN" sz="1400" dirty="0"/>
              <a:t> as there is no information provided in the given context about these specific models. For more information and a detailed comparison, please visit the Fluke website at &lt;a </a:t>
            </a:r>
            <a:r>
              <a:rPr lang="en-IN" sz="1400" dirty="0" err="1"/>
              <a:t>href</a:t>
            </a:r>
            <a:r>
              <a:rPr lang="en-IN" sz="1400" dirty="0"/>
              <a:t>="https://www.fluke.com"&gt;https://www.fluke.com&lt;/a&gt;</a:t>
            </a:r>
          </a:p>
        </p:txBody>
      </p:sp>
      <p:sp>
        <p:nvSpPr>
          <p:cNvPr id="6" name="TextBox 5">
            <a:extLst>
              <a:ext uri="{FF2B5EF4-FFF2-40B4-BE49-F238E27FC236}">
                <a16:creationId xmlns:a16="http://schemas.microsoft.com/office/drawing/2014/main" id="{AFC93302-D0D0-E7E2-8AC1-0914DDDA5F68}"/>
              </a:ext>
            </a:extLst>
          </p:cNvPr>
          <p:cNvSpPr txBox="1"/>
          <p:nvPr/>
        </p:nvSpPr>
        <p:spPr>
          <a:xfrm>
            <a:off x="558264" y="1028343"/>
            <a:ext cx="6097604" cy="923330"/>
          </a:xfrm>
          <a:prstGeom prst="rect">
            <a:avLst/>
          </a:prstGeom>
          <a:noFill/>
        </p:spPr>
        <p:txBody>
          <a:bodyPr wrap="square">
            <a:spAutoFit/>
          </a:bodyPr>
          <a:lstStyle/>
          <a:p>
            <a:r>
              <a:rPr lang="en-IN" dirty="0"/>
              <a:t>Question : </a:t>
            </a:r>
          </a:p>
          <a:p>
            <a:r>
              <a:rPr lang="en-IN" dirty="0"/>
              <a:t>Can you compare the Fluke 87V </a:t>
            </a:r>
            <a:r>
              <a:rPr lang="en-IN" dirty="0" err="1"/>
              <a:t>Multimeter</a:t>
            </a:r>
            <a:r>
              <a:rPr lang="en-IN" dirty="0"/>
              <a:t> and the Fluke 117 Electrician's </a:t>
            </a:r>
            <a:r>
              <a:rPr lang="en-IN" dirty="0" err="1"/>
              <a:t>Multimeter</a:t>
            </a:r>
            <a:r>
              <a:rPr lang="en-IN" dirty="0"/>
              <a:t> for me?</a:t>
            </a:r>
          </a:p>
        </p:txBody>
      </p:sp>
      <p:sp>
        <p:nvSpPr>
          <p:cNvPr id="8" name="TextBox 7">
            <a:extLst>
              <a:ext uri="{FF2B5EF4-FFF2-40B4-BE49-F238E27FC236}">
                <a16:creationId xmlns:a16="http://schemas.microsoft.com/office/drawing/2014/main" id="{E2D80271-EAC8-D596-7A10-E767F930C433}"/>
              </a:ext>
            </a:extLst>
          </p:cNvPr>
          <p:cNvSpPr txBox="1"/>
          <p:nvPr/>
        </p:nvSpPr>
        <p:spPr>
          <a:xfrm>
            <a:off x="558264" y="2100087"/>
            <a:ext cx="10236736" cy="3108543"/>
          </a:xfrm>
          <a:prstGeom prst="rect">
            <a:avLst/>
          </a:prstGeom>
          <a:noFill/>
        </p:spPr>
        <p:txBody>
          <a:bodyPr wrap="square">
            <a:spAutoFit/>
          </a:bodyPr>
          <a:lstStyle/>
          <a:p>
            <a:r>
              <a:rPr lang="en-IN" sz="1400" b="1" dirty="0"/>
              <a:t>First time response:</a:t>
            </a:r>
          </a:p>
          <a:p>
            <a:r>
              <a:rPr lang="en-IN" sz="1400" dirty="0">
                <a:effectLst/>
              </a:rPr>
              <a:t>Certainly! Here is a comparison of the Fluke 87V </a:t>
            </a:r>
            <a:r>
              <a:rPr lang="en-IN" sz="1400" dirty="0" err="1">
                <a:effectLst/>
              </a:rPr>
              <a:t>Multimeter</a:t>
            </a:r>
            <a:r>
              <a:rPr lang="en-IN" sz="1400" dirty="0">
                <a:effectLst/>
              </a:rPr>
              <a:t> and the Fluke 117 Electrician's </a:t>
            </a:r>
            <a:r>
              <a:rPr lang="en-IN" sz="1400" dirty="0" err="1">
                <a:effectLst/>
              </a:rPr>
              <a:t>Multimeter</a:t>
            </a:r>
            <a:r>
              <a:rPr lang="en-IN" sz="1400" dirty="0">
                <a:effectLst/>
              </a:rPr>
              <a:t> with Non-Contact Voltage:\n\n| Category          | Fluke 87V </a:t>
            </a:r>
            <a:r>
              <a:rPr lang="en-IN" sz="1400" dirty="0" err="1">
                <a:effectLst/>
              </a:rPr>
              <a:t>Multimeter</a:t>
            </a:r>
            <a:r>
              <a:rPr lang="en-IN" sz="1400" dirty="0">
                <a:effectLst/>
              </a:rPr>
              <a:t>                                      | Fluke 117 Electrician's </a:t>
            </a:r>
            <a:r>
              <a:rPr lang="en-IN" sz="1400" dirty="0" err="1">
                <a:effectLst/>
              </a:rPr>
              <a:t>Multimeter</a:t>
            </a:r>
            <a:r>
              <a:rPr lang="en-IN" sz="1400" dirty="0">
                <a:effectLst/>
              </a:rPr>
              <a:t> with Non-Contact Voltage |\n|-------------------|----------------------------------------------------------|------------------------------------------------------------|\n| Basic Features    | True RMS, Auto and Manual Ranging, Backlit Display        | True RMS, Auto and Manual Ranging, Backlit Display          |\n| Measurements      | AC/DC Voltage, AC/DC Current, Resistance, Capacitance     | AC/DC Voltage, AC/DC Current, Resistance, Continuity        |\n| Display           | Dual Display, Analog Bar Graph, 6000 Count               | Digital Display, 6000 Count                                |\n| Diagnostics &amp; Data| Min/Max/Average, Peak Hold, Temperature Measurement       | Min/Max/Average, Hold, Low Input Impedance                  |\n| Other Features    | Built-in Thermometer, Auto and Manual Hold, Auto Power Off| Non-Contact Voltage Detection, </a:t>
            </a:r>
            <a:r>
              <a:rPr lang="en-IN" sz="1400" dirty="0" err="1">
                <a:effectLst/>
              </a:rPr>
              <a:t>VoltAlert</a:t>
            </a:r>
            <a:r>
              <a:rPr lang="en-IN" sz="1400" dirty="0">
                <a:effectLst/>
              </a:rPr>
              <a:t>™ Technology        |\n| Warranty &amp; Safety | Limited Lifetime Warranty, CAT III 1000V, CAT IV 600V    | 3-Year Warranty, CAT III 600V, CAT IV 300V                  |\n\</a:t>
            </a:r>
            <a:r>
              <a:rPr lang="en-IN" sz="1400" dirty="0" err="1">
                <a:effectLst/>
              </a:rPr>
              <a:t>nFor</a:t>
            </a:r>
            <a:r>
              <a:rPr lang="en-IN" sz="1400" dirty="0">
                <a:effectLst/>
              </a:rPr>
              <a:t> more detailed information about each product, you can visit the following URLs:\n\n1. Fluke 87V </a:t>
            </a:r>
            <a:r>
              <a:rPr lang="en-IN" sz="1400" dirty="0" err="1">
                <a:effectLst/>
              </a:rPr>
              <a:t>Multimeter</a:t>
            </a:r>
            <a:r>
              <a:rPr lang="en-IN" sz="1400" dirty="0">
                <a:effectLst/>
              </a:rPr>
              <a:t>: [Fluke 87V </a:t>
            </a:r>
            <a:r>
              <a:rPr lang="en-IN" sz="1400" dirty="0" err="1">
                <a:effectLst/>
              </a:rPr>
              <a:t>Multimeter</a:t>
            </a:r>
            <a:r>
              <a:rPr lang="en-IN" sz="1400" dirty="0">
                <a:effectLst/>
              </a:rPr>
              <a:t>](&lt;a </a:t>
            </a:r>
            <a:r>
              <a:rPr lang="en-IN" sz="1400" dirty="0" err="1">
                <a:effectLst/>
              </a:rPr>
              <a:t>href</a:t>
            </a:r>
            <a:r>
              <a:rPr lang="en-IN" sz="1400" dirty="0">
                <a:effectLst/>
              </a:rPr>
              <a:t>=\"</a:t>
            </a:r>
            <a:r>
              <a:rPr lang="en-IN" sz="1400" dirty="0">
                <a:effectLst/>
                <a:hlinkClick r:id="rId2" tooltip="https://www.fluke.com/en-us/product/electrical-testing/digital-multimeters/fluke-87v/%22%3ehttps://www.fluke.com/en-us/product/electrical-testing/digital-multimeters/fluke-87v%3c/a%3e/n/n2."/>
              </a:rPr>
              <a:t>https://www.fluke.com/en-us/product/electrical-testing/digital-multimeters/fluke-87v\"&gt;https://www.fluke.com/en-us/product/electrical-testing/digital-multimeters/fluke-87v&lt;/a&gt;\n\n2.</a:t>
            </a:r>
            <a:r>
              <a:rPr lang="en-IN" sz="1400" dirty="0">
                <a:effectLst/>
              </a:rPr>
              <a:t> Fluke 117 Electrician's </a:t>
            </a:r>
            <a:r>
              <a:rPr lang="en-IN" sz="1400" dirty="0" err="1">
                <a:effectLst/>
              </a:rPr>
              <a:t>Multimeter</a:t>
            </a:r>
            <a:r>
              <a:rPr lang="en-IN" sz="1400" dirty="0">
                <a:effectLst/>
              </a:rPr>
              <a:t> with Non-Contact Voltage: [Fluke 117 Electrician's </a:t>
            </a:r>
            <a:r>
              <a:rPr lang="en-IN" sz="1400" dirty="0" err="1">
                <a:effectLst/>
              </a:rPr>
              <a:t>Multimeter</a:t>
            </a:r>
            <a:r>
              <a:rPr lang="en-IN" sz="1400" dirty="0">
                <a:effectLst/>
              </a:rPr>
              <a:t>](\n\</a:t>
            </a:r>
            <a:r>
              <a:rPr lang="en-IN" sz="1400" dirty="0" err="1">
                <a:effectLst/>
              </a:rPr>
              <a:t>nIf</a:t>
            </a:r>
            <a:r>
              <a:rPr lang="en-IN" sz="1400" dirty="0">
                <a:effectLst/>
              </a:rPr>
              <a:t> you have any further questions or need assistance, please feel free to contact us.</a:t>
            </a:r>
            <a:endParaRPr lang="en-IN" sz="1400" dirty="0"/>
          </a:p>
        </p:txBody>
      </p:sp>
    </p:spTree>
    <p:extLst>
      <p:ext uri="{BB962C8B-B14F-4D97-AF65-F5344CB8AC3E}">
        <p14:creationId xmlns:p14="http://schemas.microsoft.com/office/powerpoint/2010/main" val="18505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A89B5-3C41-156F-FE42-3DB920F0E65A}"/>
              </a:ext>
            </a:extLst>
          </p:cNvPr>
          <p:cNvSpPr txBox="1"/>
          <p:nvPr/>
        </p:nvSpPr>
        <p:spPr>
          <a:xfrm>
            <a:off x="1039528" y="1780674"/>
            <a:ext cx="6510115" cy="923330"/>
          </a:xfrm>
          <a:prstGeom prst="rect">
            <a:avLst/>
          </a:prstGeom>
          <a:noFill/>
        </p:spPr>
        <p:txBody>
          <a:bodyPr wrap="none" rtlCol="0">
            <a:spAutoFit/>
          </a:bodyPr>
          <a:lstStyle/>
          <a:p>
            <a:r>
              <a:rPr lang="en-IN" dirty="0"/>
              <a:t>Front end integration will take time. Not sure if this can be done by </a:t>
            </a:r>
          </a:p>
          <a:p>
            <a:endParaRPr lang="en-IN" dirty="0"/>
          </a:p>
          <a:p>
            <a:endParaRPr lang="en-IN" dirty="0"/>
          </a:p>
        </p:txBody>
      </p:sp>
      <p:sp>
        <p:nvSpPr>
          <p:cNvPr id="4" name="TextBox 3">
            <a:extLst>
              <a:ext uri="{FF2B5EF4-FFF2-40B4-BE49-F238E27FC236}">
                <a16:creationId xmlns:a16="http://schemas.microsoft.com/office/drawing/2014/main" id="{9EC66B22-F900-0B77-62DB-6844ABDCEA38}"/>
              </a:ext>
            </a:extLst>
          </p:cNvPr>
          <p:cNvSpPr txBox="1"/>
          <p:nvPr/>
        </p:nvSpPr>
        <p:spPr>
          <a:xfrm>
            <a:off x="1374006" y="2962250"/>
            <a:ext cx="6097604" cy="1477328"/>
          </a:xfrm>
          <a:prstGeom prst="rect">
            <a:avLst/>
          </a:prstGeom>
          <a:noFill/>
        </p:spPr>
        <p:txBody>
          <a:bodyPr wrap="square">
            <a:spAutoFit/>
          </a:bodyPr>
          <a:lstStyle/>
          <a:p>
            <a:r>
              <a:rPr lang="en-IN" dirty="0"/>
              <a:t>https://portal.azure.com/?pwa=1#@fortive.onmicrosoft.com/resource/subscriptions/52a1d076-bbbf-422a-9bf7-95d61247be4b/resourceGroups/flk-techsupport-gpt-dev/providers/Microsoft.Search/searchServices/cog-flktsgpt-dev-eastus-001/eventlogs</a:t>
            </a:r>
          </a:p>
        </p:txBody>
      </p:sp>
      <p:sp>
        <p:nvSpPr>
          <p:cNvPr id="6" name="TextBox 5">
            <a:extLst>
              <a:ext uri="{FF2B5EF4-FFF2-40B4-BE49-F238E27FC236}">
                <a16:creationId xmlns:a16="http://schemas.microsoft.com/office/drawing/2014/main" id="{EB42A570-B34C-E4DE-28A7-CAFD707E27E3}"/>
              </a:ext>
            </a:extLst>
          </p:cNvPr>
          <p:cNvSpPr txBox="1"/>
          <p:nvPr/>
        </p:nvSpPr>
        <p:spPr>
          <a:xfrm>
            <a:off x="1245783" y="4921536"/>
            <a:ext cx="6097604" cy="369332"/>
          </a:xfrm>
          <a:prstGeom prst="rect">
            <a:avLst/>
          </a:prstGeom>
          <a:noFill/>
        </p:spPr>
        <p:txBody>
          <a:bodyPr wrap="square">
            <a:spAutoFit/>
          </a:bodyPr>
          <a:lstStyle/>
          <a:p>
            <a:r>
              <a:rPr lang="en-IN" dirty="0"/>
              <a:t>python -m </a:t>
            </a:r>
            <a:r>
              <a:rPr lang="en-IN" dirty="0" err="1"/>
              <a:t>venv</a:t>
            </a:r>
            <a:r>
              <a:rPr lang="en-IN" dirty="0"/>
              <a:t> env</a:t>
            </a:r>
          </a:p>
        </p:txBody>
      </p:sp>
    </p:spTree>
    <p:extLst>
      <p:ext uri="{BB962C8B-B14F-4D97-AF65-F5344CB8AC3E}">
        <p14:creationId xmlns:p14="http://schemas.microsoft.com/office/powerpoint/2010/main" val="244121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1D72C-9D3C-53F1-F421-A2CF663E11EC}"/>
              </a:ext>
            </a:extLst>
          </p:cNvPr>
          <p:cNvPicPr>
            <a:picLocks noChangeAspect="1"/>
          </p:cNvPicPr>
          <p:nvPr/>
        </p:nvPicPr>
        <p:blipFill>
          <a:blip r:embed="rId2"/>
          <a:stretch>
            <a:fillRect/>
          </a:stretch>
        </p:blipFill>
        <p:spPr>
          <a:xfrm>
            <a:off x="1149096" y="1911272"/>
            <a:ext cx="9893808" cy="3035456"/>
          </a:xfrm>
          <a:prstGeom prst="rect">
            <a:avLst/>
          </a:prstGeom>
        </p:spPr>
      </p:pic>
      <p:sp>
        <p:nvSpPr>
          <p:cNvPr id="4" name="TextBox 3">
            <a:extLst>
              <a:ext uri="{FF2B5EF4-FFF2-40B4-BE49-F238E27FC236}">
                <a16:creationId xmlns:a16="http://schemas.microsoft.com/office/drawing/2014/main" id="{BC6B489D-2474-1BA4-9937-846DA4343D18}"/>
              </a:ext>
            </a:extLst>
          </p:cNvPr>
          <p:cNvSpPr txBox="1"/>
          <p:nvPr/>
        </p:nvSpPr>
        <p:spPr>
          <a:xfrm>
            <a:off x="709061" y="351630"/>
            <a:ext cx="6096000" cy="369332"/>
          </a:xfrm>
          <a:prstGeom prst="rect">
            <a:avLst/>
          </a:prstGeom>
          <a:noFill/>
        </p:spPr>
        <p:txBody>
          <a:bodyPr wrap="square">
            <a:spAutoFit/>
          </a:bodyPr>
          <a:lstStyle/>
          <a:p>
            <a:r>
              <a:rPr lang="en-IN" b="0" i="0" dirty="0">
                <a:solidFill>
                  <a:srgbClr val="257953"/>
                </a:solidFill>
                <a:effectLst/>
                <a:latin typeface="Roboto" panose="02000000000000000000" pitchFamily="2" charset="0"/>
              </a:rPr>
              <a:t>Moving Resource Group</a:t>
            </a:r>
            <a:endParaRPr lang="en-IN" dirty="0"/>
          </a:p>
        </p:txBody>
      </p:sp>
    </p:spTree>
    <p:extLst>
      <p:ext uri="{BB962C8B-B14F-4D97-AF65-F5344CB8AC3E}">
        <p14:creationId xmlns:p14="http://schemas.microsoft.com/office/powerpoint/2010/main" val="33356092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4DA42-69E5-E03C-C535-7C0AFAC9EE4A}"/>
              </a:ext>
            </a:extLst>
          </p:cNvPr>
          <p:cNvPicPr>
            <a:picLocks noChangeAspect="1"/>
          </p:cNvPicPr>
          <p:nvPr/>
        </p:nvPicPr>
        <p:blipFill>
          <a:blip r:embed="rId2"/>
          <a:stretch>
            <a:fillRect/>
          </a:stretch>
        </p:blipFill>
        <p:spPr>
          <a:xfrm>
            <a:off x="666558" y="1015868"/>
            <a:ext cx="5483189" cy="2717931"/>
          </a:xfrm>
          <a:prstGeom prst="rect">
            <a:avLst/>
          </a:prstGeom>
        </p:spPr>
      </p:pic>
      <p:pic>
        <p:nvPicPr>
          <p:cNvPr id="5" name="Picture 4">
            <a:extLst>
              <a:ext uri="{FF2B5EF4-FFF2-40B4-BE49-F238E27FC236}">
                <a16:creationId xmlns:a16="http://schemas.microsoft.com/office/drawing/2014/main" id="{EAADAE9B-6490-4ECC-4338-642441BD155B}"/>
              </a:ext>
            </a:extLst>
          </p:cNvPr>
          <p:cNvPicPr>
            <a:picLocks noChangeAspect="1"/>
          </p:cNvPicPr>
          <p:nvPr/>
        </p:nvPicPr>
        <p:blipFill>
          <a:blip r:embed="rId3"/>
          <a:stretch>
            <a:fillRect/>
          </a:stretch>
        </p:blipFill>
        <p:spPr>
          <a:xfrm>
            <a:off x="7623080" y="1669948"/>
            <a:ext cx="3676839" cy="1409772"/>
          </a:xfrm>
          <a:prstGeom prst="rect">
            <a:avLst/>
          </a:prstGeom>
        </p:spPr>
      </p:pic>
      <p:sp>
        <p:nvSpPr>
          <p:cNvPr id="7" name="TextBox 6">
            <a:extLst>
              <a:ext uri="{FF2B5EF4-FFF2-40B4-BE49-F238E27FC236}">
                <a16:creationId xmlns:a16="http://schemas.microsoft.com/office/drawing/2014/main" id="{48E355FA-6B02-A069-C72C-DCDDAEFAF15D}"/>
              </a:ext>
            </a:extLst>
          </p:cNvPr>
          <p:cNvSpPr txBox="1"/>
          <p:nvPr/>
        </p:nvSpPr>
        <p:spPr>
          <a:xfrm>
            <a:off x="368300" y="310634"/>
            <a:ext cx="9321800" cy="584775"/>
          </a:xfrm>
          <a:prstGeom prst="rect">
            <a:avLst/>
          </a:prstGeom>
          <a:noFill/>
        </p:spPr>
        <p:txBody>
          <a:bodyPr wrap="square">
            <a:spAutoFit/>
          </a:bodyPr>
          <a:lstStyle/>
          <a:p>
            <a:r>
              <a:rPr lang="en-IN" sz="3200" b="1" dirty="0"/>
              <a:t>What is the latest version of DSX software?</a:t>
            </a:r>
          </a:p>
        </p:txBody>
      </p:sp>
      <p:pic>
        <p:nvPicPr>
          <p:cNvPr id="9" name="Picture 8">
            <a:extLst>
              <a:ext uri="{FF2B5EF4-FFF2-40B4-BE49-F238E27FC236}">
                <a16:creationId xmlns:a16="http://schemas.microsoft.com/office/drawing/2014/main" id="{25AA1625-2BA1-7AEA-CF4C-B32145E0606D}"/>
              </a:ext>
            </a:extLst>
          </p:cNvPr>
          <p:cNvPicPr>
            <a:picLocks noChangeAspect="1"/>
          </p:cNvPicPr>
          <p:nvPr/>
        </p:nvPicPr>
        <p:blipFill>
          <a:blip r:embed="rId4"/>
          <a:stretch>
            <a:fillRect/>
          </a:stretch>
        </p:blipFill>
        <p:spPr>
          <a:xfrm>
            <a:off x="4714647" y="3873337"/>
            <a:ext cx="6245454" cy="2629430"/>
          </a:xfrm>
          <a:prstGeom prst="rect">
            <a:avLst/>
          </a:prstGeom>
        </p:spPr>
      </p:pic>
      <p:sp>
        <p:nvSpPr>
          <p:cNvPr id="10" name="TextBox 9">
            <a:extLst>
              <a:ext uri="{FF2B5EF4-FFF2-40B4-BE49-F238E27FC236}">
                <a16:creationId xmlns:a16="http://schemas.microsoft.com/office/drawing/2014/main" id="{805C157E-BFC8-FFDF-FA23-2ABEA0B56748}"/>
              </a:ext>
            </a:extLst>
          </p:cNvPr>
          <p:cNvSpPr txBox="1"/>
          <p:nvPr/>
        </p:nvSpPr>
        <p:spPr>
          <a:xfrm>
            <a:off x="368300" y="5303523"/>
            <a:ext cx="4346347" cy="1569660"/>
          </a:xfrm>
          <a:prstGeom prst="rect">
            <a:avLst/>
          </a:prstGeom>
          <a:noFill/>
        </p:spPr>
        <p:txBody>
          <a:bodyPr wrap="square">
            <a:spAutoFit/>
          </a:bodyPr>
          <a:lstStyle/>
          <a:p>
            <a:r>
              <a:rPr lang="en-IN" sz="3200" b="1" dirty="0">
                <a:solidFill>
                  <a:srgbClr val="FF0000"/>
                </a:solidFill>
              </a:rPr>
              <a:t>Root cause ::</a:t>
            </a:r>
          </a:p>
          <a:p>
            <a:r>
              <a:rPr lang="en-IN" sz="3200" b="1" dirty="0">
                <a:solidFill>
                  <a:srgbClr val="FF0000"/>
                </a:solidFill>
              </a:rPr>
              <a:t>Seems the document is not available</a:t>
            </a:r>
          </a:p>
        </p:txBody>
      </p:sp>
    </p:spTree>
    <p:extLst>
      <p:ext uri="{BB962C8B-B14F-4D97-AF65-F5344CB8AC3E}">
        <p14:creationId xmlns:p14="http://schemas.microsoft.com/office/powerpoint/2010/main" val="3997294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B9F74-39CE-2AAE-90DF-240A2356AC96}"/>
              </a:ext>
            </a:extLst>
          </p:cNvPr>
          <p:cNvSpPr txBox="1"/>
          <p:nvPr/>
        </p:nvSpPr>
        <p:spPr>
          <a:xfrm>
            <a:off x="3797300" y="2420035"/>
            <a:ext cx="6096000" cy="646331"/>
          </a:xfrm>
          <a:prstGeom prst="rect">
            <a:avLst/>
          </a:prstGeom>
          <a:noFill/>
        </p:spPr>
        <p:txBody>
          <a:bodyPr wrap="square">
            <a:spAutoFit/>
          </a:bodyPr>
          <a:lstStyle/>
          <a:p>
            <a:r>
              <a:rPr lang="en-IN" b="0" dirty="0">
                <a:solidFill>
                  <a:srgbClr val="0451A5"/>
                </a:solidFill>
                <a:effectLst/>
                <a:latin typeface="Consolas" panose="020B0609020204030204" pitchFamily="49" charset="0"/>
              </a:rPr>
              <a:t>https___www.flukenetworks.com_datacom-cabling_Versiv_dsx-cableanalyzer-series-13.pdf</a:t>
            </a:r>
            <a:endParaRPr lang="en-IN" b="0" dirty="0">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F269F517-ECCE-7FAE-0A8E-CB50B91A27E2}"/>
              </a:ext>
            </a:extLst>
          </p:cNvPr>
          <p:cNvSpPr txBox="1"/>
          <p:nvPr/>
        </p:nvSpPr>
        <p:spPr>
          <a:xfrm>
            <a:off x="1371600" y="909323"/>
            <a:ext cx="4346347" cy="1077218"/>
          </a:xfrm>
          <a:prstGeom prst="rect">
            <a:avLst/>
          </a:prstGeom>
          <a:noFill/>
        </p:spPr>
        <p:txBody>
          <a:bodyPr wrap="square">
            <a:spAutoFit/>
          </a:bodyPr>
          <a:lstStyle/>
          <a:p>
            <a:r>
              <a:rPr lang="en-IN" sz="3200" b="1" dirty="0">
                <a:solidFill>
                  <a:srgbClr val="FF0000"/>
                </a:solidFill>
              </a:rPr>
              <a:t>Not all </a:t>
            </a:r>
            <a:r>
              <a:rPr lang="en-IN" sz="3200" b="1" dirty="0" err="1">
                <a:solidFill>
                  <a:srgbClr val="FF0000"/>
                </a:solidFill>
              </a:rPr>
              <a:t>rhe</a:t>
            </a:r>
            <a:r>
              <a:rPr lang="en-IN" sz="3200" b="1" dirty="0">
                <a:solidFill>
                  <a:srgbClr val="FF0000"/>
                </a:solidFill>
              </a:rPr>
              <a:t> documents are copied.</a:t>
            </a:r>
          </a:p>
        </p:txBody>
      </p:sp>
      <p:sp>
        <p:nvSpPr>
          <p:cNvPr id="8" name="TextBox 7">
            <a:extLst>
              <a:ext uri="{FF2B5EF4-FFF2-40B4-BE49-F238E27FC236}">
                <a16:creationId xmlns:a16="http://schemas.microsoft.com/office/drawing/2014/main" id="{18E1FA58-ACCC-0302-F18E-50B7B77FE8C1}"/>
              </a:ext>
            </a:extLst>
          </p:cNvPr>
          <p:cNvSpPr txBox="1"/>
          <p:nvPr/>
        </p:nvSpPr>
        <p:spPr>
          <a:xfrm>
            <a:off x="2527300" y="4225129"/>
            <a:ext cx="6096000" cy="646331"/>
          </a:xfrm>
          <a:prstGeom prst="rect">
            <a:avLst/>
          </a:prstGeom>
          <a:noFill/>
        </p:spPr>
        <p:txBody>
          <a:bodyPr wrap="square">
            <a:spAutoFit/>
          </a:bodyPr>
          <a:lstStyle/>
          <a:p>
            <a:r>
              <a:rPr lang="en-IN" b="0" dirty="0">
                <a:solidFill>
                  <a:srgbClr val="0451A5"/>
                </a:solidFill>
                <a:effectLst/>
                <a:latin typeface="Consolas" panose="020B0609020204030204" pitchFamily="49" charset="0"/>
              </a:rPr>
              <a:t>https___www_flukenetworks_com_datacom-cabling_Versiv_dsx-cableanalyzer-series_pdf-13</a:t>
            </a:r>
            <a:endParaRPr lang="en-IN"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36779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AB8EF-AEF9-3BEA-551B-3F01B2D333B2}"/>
              </a:ext>
            </a:extLst>
          </p:cNvPr>
          <p:cNvPicPr>
            <a:picLocks noChangeAspect="1"/>
          </p:cNvPicPr>
          <p:nvPr/>
        </p:nvPicPr>
        <p:blipFill>
          <a:blip r:embed="rId2"/>
          <a:stretch>
            <a:fillRect/>
          </a:stretch>
        </p:blipFill>
        <p:spPr>
          <a:xfrm>
            <a:off x="730108" y="968276"/>
            <a:ext cx="7623688" cy="5343624"/>
          </a:xfrm>
          <a:prstGeom prst="rect">
            <a:avLst/>
          </a:prstGeom>
        </p:spPr>
      </p:pic>
      <p:sp>
        <p:nvSpPr>
          <p:cNvPr id="4" name="Rectangle 1">
            <a:extLst>
              <a:ext uri="{FF2B5EF4-FFF2-40B4-BE49-F238E27FC236}">
                <a16:creationId xmlns:a16="http://schemas.microsoft.com/office/drawing/2014/main" id="{058BD40A-CDF1-C069-91C5-63701B785CD1}"/>
              </a:ext>
            </a:extLst>
          </p:cNvPr>
          <p:cNvSpPr>
            <a:spLocks noChangeArrowheads="1"/>
          </p:cNvSpPr>
          <p:nvPr/>
        </p:nvSpPr>
        <p:spPr bwMode="auto">
          <a:xfrm>
            <a:off x="8760196" y="1679902"/>
            <a:ext cx="310809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For more information about the Fluke 87V, you can visit </a:t>
            </a:r>
            <a:r>
              <a:rPr kumimoji="0" lang="en-US" altLang="en-US" sz="1800" b="0" i="0" u="none" strike="noStrike" cap="none" normalizeH="0" baseline="0" dirty="0">
                <a:ln>
                  <a:noFill/>
                </a:ln>
                <a:solidFill>
                  <a:srgbClr val="000000"/>
                </a:solidFill>
                <a:effectLst/>
                <a:latin typeface="Söhne"/>
                <a:hlinkClick r:id="rId3"/>
              </a:rPr>
              <a:t>Fluke 87V</a:t>
            </a:r>
            <a:r>
              <a:rPr kumimoji="0" lang="en-US" altLang="en-US" sz="1800" b="0" i="0" u="none" strike="noStrike" cap="none" normalizeH="0" baseline="0" dirty="0">
                <a:ln>
                  <a:noFill/>
                </a:ln>
                <a:solidFill>
                  <a:srgbClr val="000000"/>
                </a:solidFill>
                <a:effectLst/>
                <a:latin typeface="Söhne"/>
              </a:rPr>
              <a:t>, and for the Fluke 117, you can visit [Fluke 117](&lt;a </a:t>
            </a:r>
            <a:r>
              <a:rPr kumimoji="0" lang="en-US" altLang="en-US" sz="1800" b="0" i="0" u="none" strike="noStrike" cap="none" normalizeH="0" baseline="0" dirty="0" err="1">
                <a:ln>
                  <a:noFill/>
                </a:ln>
                <a:solidFill>
                  <a:srgbClr val="000000"/>
                </a:solidFill>
                <a:effectLst/>
                <a:latin typeface="Söhne"/>
              </a:rPr>
              <a:t>href</a:t>
            </a:r>
            <a:r>
              <a:rPr kumimoji="0" lang="en-US" altLang="en-US" sz="1800" b="0" i="0" u="none" strike="noStrike" cap="none" normalizeH="0" baseline="0" dirty="0">
                <a:ln>
                  <a:noFill/>
                </a:ln>
                <a:solidFill>
                  <a:srgbClr val="000000"/>
                </a:solidFill>
                <a:effectLst/>
                <a:latin typeface="Söhne"/>
              </a:rPr>
              <a:t>=\</a:t>
            </a:r>
            <a:r>
              <a:rPr kumimoji="0" lang="en-US" altLang="en-US" sz="1800" b="0" i="0" u="none" strike="noStrike" cap="none" normalizeH="0" baseline="0" dirty="0">
                <a:ln>
                  <a:noFill/>
                </a:ln>
                <a:solidFill>
                  <a:srgbClr val="000000"/>
                </a:solidFill>
                <a:effectLst/>
                <a:latin typeface="Söhne"/>
                <a:hlinkClick r:id="rId4"/>
              </a:rPr>
              <a:t>https://www.fluke.com/en-us/product/electrical-testing/digital-multimeters/fluke-117</a:t>
            </a:r>
            <a:r>
              <a:rPr kumimoji="0" lang="en-US" altLang="en-US"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C91F4B8-AE63-2F5A-339C-8FBC0AE241FD}"/>
              </a:ext>
            </a:extLst>
          </p:cNvPr>
          <p:cNvSpPr txBox="1"/>
          <p:nvPr/>
        </p:nvSpPr>
        <p:spPr>
          <a:xfrm>
            <a:off x="228600" y="222934"/>
            <a:ext cx="9728200" cy="369332"/>
          </a:xfrm>
          <a:prstGeom prst="rect">
            <a:avLst/>
          </a:prstGeom>
          <a:noFill/>
        </p:spPr>
        <p:txBody>
          <a:bodyPr wrap="square">
            <a:spAutoFit/>
          </a:bodyPr>
          <a:lstStyle/>
          <a:p>
            <a:r>
              <a:rPr lang="en-IN" b="1" dirty="0"/>
              <a:t>Can you compare the Fluke 87V </a:t>
            </a:r>
            <a:r>
              <a:rPr lang="en-IN" b="1" dirty="0" err="1"/>
              <a:t>Multimeter</a:t>
            </a:r>
            <a:r>
              <a:rPr lang="en-IN" b="1" dirty="0"/>
              <a:t> and the Fluke 117 Electrician's </a:t>
            </a:r>
            <a:r>
              <a:rPr lang="en-IN" b="1" dirty="0" err="1"/>
              <a:t>Multimeter</a:t>
            </a:r>
            <a:r>
              <a:rPr lang="en-IN" b="1" dirty="0"/>
              <a:t> for me?</a:t>
            </a:r>
          </a:p>
        </p:txBody>
      </p:sp>
    </p:spTree>
    <p:extLst>
      <p:ext uri="{BB962C8B-B14F-4D97-AF65-F5344CB8AC3E}">
        <p14:creationId xmlns:p14="http://schemas.microsoft.com/office/powerpoint/2010/main" val="3256672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5506C9-AF1A-1E27-E5E8-AAA5C2314EB3}"/>
              </a:ext>
            </a:extLst>
          </p:cNvPr>
          <p:cNvSpPr txBox="1"/>
          <p:nvPr/>
        </p:nvSpPr>
        <p:spPr>
          <a:xfrm>
            <a:off x="596900" y="807723"/>
            <a:ext cx="4346347" cy="584775"/>
          </a:xfrm>
          <a:prstGeom prst="rect">
            <a:avLst/>
          </a:prstGeom>
          <a:noFill/>
        </p:spPr>
        <p:txBody>
          <a:bodyPr wrap="square">
            <a:spAutoFit/>
          </a:bodyPr>
          <a:lstStyle/>
          <a:p>
            <a:r>
              <a:rPr lang="en-IN" sz="3200" b="1" dirty="0">
                <a:solidFill>
                  <a:srgbClr val="FF0000"/>
                </a:solidFill>
              </a:rPr>
              <a:t>Chunking</a:t>
            </a:r>
          </a:p>
        </p:txBody>
      </p:sp>
      <p:sp>
        <p:nvSpPr>
          <p:cNvPr id="4" name="TextBox 3">
            <a:extLst>
              <a:ext uri="{FF2B5EF4-FFF2-40B4-BE49-F238E27FC236}">
                <a16:creationId xmlns:a16="http://schemas.microsoft.com/office/drawing/2014/main" id="{9491027A-058A-2638-A74A-4D7034C9103C}"/>
              </a:ext>
            </a:extLst>
          </p:cNvPr>
          <p:cNvSpPr txBox="1"/>
          <p:nvPr/>
        </p:nvSpPr>
        <p:spPr>
          <a:xfrm>
            <a:off x="495300" y="1578802"/>
            <a:ext cx="8712200" cy="1015663"/>
          </a:xfrm>
          <a:prstGeom prst="rect">
            <a:avLst/>
          </a:prstGeom>
          <a:noFill/>
        </p:spPr>
        <p:txBody>
          <a:bodyPr wrap="square">
            <a:spAutoFit/>
          </a:bodyPr>
          <a:lstStyle>
            <a:defPPr>
              <a:defRPr lang="en-US"/>
            </a:defPPr>
            <a:lvl1pPr>
              <a:defRPr sz="3200" b="1">
                <a:solidFill>
                  <a:srgbClr val="FF0000"/>
                </a:solidFill>
              </a:defRPr>
            </a:lvl1pPr>
          </a:lstStyle>
          <a:p>
            <a:r>
              <a:rPr lang="en-IN" sz="2000" dirty="0">
                <a:solidFill>
                  <a:schemeClr val="accent1"/>
                </a:solidFill>
              </a:rPr>
              <a:t>flukegpt\document-sync\src\egrid\DelphiEgrid\HandleAllBlobFunc\prep.py</a:t>
            </a:r>
          </a:p>
          <a:p>
            <a:endParaRPr lang="en-IN" sz="2000" dirty="0">
              <a:solidFill>
                <a:schemeClr val="accent1"/>
              </a:solidFill>
            </a:endParaRPr>
          </a:p>
          <a:p>
            <a:r>
              <a:rPr lang="en-IN" sz="2000" dirty="0">
                <a:solidFill>
                  <a:schemeClr val="accent1"/>
                </a:solidFill>
              </a:rPr>
              <a:t>&amp; webserver\src\asgi.py</a:t>
            </a:r>
          </a:p>
        </p:txBody>
      </p:sp>
    </p:spTree>
    <p:extLst>
      <p:ext uri="{BB962C8B-B14F-4D97-AF65-F5344CB8AC3E}">
        <p14:creationId xmlns:p14="http://schemas.microsoft.com/office/powerpoint/2010/main" val="2381892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707370-1FE4-E00B-1529-1B056AC6AB0B}"/>
              </a:ext>
            </a:extLst>
          </p:cNvPr>
          <p:cNvSpPr txBox="1"/>
          <p:nvPr/>
        </p:nvSpPr>
        <p:spPr>
          <a:xfrm>
            <a:off x="2146300" y="1139041"/>
            <a:ext cx="6096000" cy="3970318"/>
          </a:xfrm>
          <a:prstGeom prst="rect">
            <a:avLst/>
          </a:prstGeom>
          <a:noFill/>
        </p:spPr>
        <p:txBody>
          <a:bodyPr wrap="square">
            <a:spAutoFit/>
          </a:bodyPr>
          <a:lstStyle/>
          <a:p>
            <a:r>
              <a:rPr lang="en-IN" dirty="0"/>
              <a:t>cognitive search</a:t>
            </a:r>
          </a:p>
          <a:p>
            <a:r>
              <a:rPr lang="en-IN" dirty="0"/>
              <a:t>storage</a:t>
            </a:r>
          </a:p>
          <a:p>
            <a:r>
              <a:rPr lang="en-IN" dirty="0"/>
              <a:t>App Service</a:t>
            </a:r>
          </a:p>
          <a:p>
            <a:r>
              <a:rPr lang="en-IN" dirty="0"/>
              <a:t>Chat ID</a:t>
            </a:r>
          </a:p>
          <a:p>
            <a:r>
              <a:rPr lang="en-IN" dirty="0"/>
              <a:t>Cosmos DB to save the previous </a:t>
            </a:r>
            <a:r>
              <a:rPr lang="en-IN" dirty="0" err="1"/>
              <a:t>converstaion</a:t>
            </a:r>
            <a:r>
              <a:rPr lang="en-IN" dirty="0"/>
              <a:t> in a given chat DI</a:t>
            </a:r>
          </a:p>
          <a:p>
            <a:r>
              <a:rPr lang="en-IN" dirty="0"/>
              <a:t>SQL</a:t>
            </a:r>
          </a:p>
          <a:p>
            <a:endParaRPr lang="en-IN" dirty="0"/>
          </a:p>
          <a:p>
            <a:endParaRPr lang="en-IN" dirty="0"/>
          </a:p>
          <a:p>
            <a:r>
              <a:rPr lang="en-IN" dirty="0"/>
              <a:t>Intent : Pricing, </a:t>
            </a:r>
            <a:r>
              <a:rPr lang="en-IN" dirty="0" err="1"/>
              <a:t>recommndation</a:t>
            </a:r>
            <a:r>
              <a:rPr lang="en-IN" dirty="0"/>
              <a:t>, </a:t>
            </a:r>
          </a:p>
          <a:p>
            <a:endParaRPr lang="en-IN" dirty="0"/>
          </a:p>
          <a:p>
            <a:r>
              <a:rPr lang="en-IN" dirty="0"/>
              <a:t>Context: </a:t>
            </a:r>
          </a:p>
          <a:p>
            <a:r>
              <a:rPr lang="en-IN" dirty="0"/>
              <a:t>Directing to the database</a:t>
            </a:r>
          </a:p>
          <a:p>
            <a:endParaRPr lang="en-IN" dirty="0"/>
          </a:p>
          <a:p>
            <a:r>
              <a:rPr lang="en-IN" dirty="0"/>
              <a:t>Prompt :</a:t>
            </a:r>
          </a:p>
        </p:txBody>
      </p:sp>
    </p:spTree>
    <p:extLst>
      <p:ext uri="{BB962C8B-B14F-4D97-AF65-F5344CB8AC3E}">
        <p14:creationId xmlns:p14="http://schemas.microsoft.com/office/powerpoint/2010/main" val="3402889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14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648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8083FE-1600-F9D8-8511-4B1806F72F60}"/>
              </a:ext>
            </a:extLst>
          </p:cNvPr>
          <p:cNvSpPr txBox="1"/>
          <p:nvPr/>
        </p:nvSpPr>
        <p:spPr>
          <a:xfrm>
            <a:off x="939800" y="681841"/>
            <a:ext cx="6096000" cy="3970318"/>
          </a:xfrm>
          <a:prstGeom prst="rect">
            <a:avLst/>
          </a:prstGeom>
          <a:noFill/>
        </p:spPr>
        <p:txBody>
          <a:bodyPr wrap="square">
            <a:spAutoFit/>
          </a:bodyPr>
          <a:lstStyle/>
          <a:p>
            <a:r>
              <a:rPr lang="en-IN" dirty="0"/>
              <a:t>cognitive search</a:t>
            </a:r>
          </a:p>
          <a:p>
            <a:r>
              <a:rPr lang="en-IN" dirty="0"/>
              <a:t>storage</a:t>
            </a:r>
          </a:p>
          <a:p>
            <a:r>
              <a:rPr lang="en-IN" dirty="0"/>
              <a:t>App Service</a:t>
            </a:r>
          </a:p>
          <a:p>
            <a:r>
              <a:rPr lang="en-IN" dirty="0"/>
              <a:t>Chat ID</a:t>
            </a:r>
          </a:p>
          <a:p>
            <a:r>
              <a:rPr lang="en-IN" dirty="0"/>
              <a:t>Cosmos DB to save the previous conversation in a given chat DI</a:t>
            </a:r>
          </a:p>
          <a:p>
            <a:r>
              <a:rPr lang="en-IN" dirty="0"/>
              <a:t>SQL</a:t>
            </a:r>
          </a:p>
          <a:p>
            <a:endParaRPr lang="en-IN" dirty="0"/>
          </a:p>
          <a:p>
            <a:endParaRPr lang="en-IN" dirty="0"/>
          </a:p>
          <a:p>
            <a:r>
              <a:rPr lang="en-IN" dirty="0"/>
              <a:t>Intent : Pricing, recommendation, </a:t>
            </a:r>
          </a:p>
          <a:p>
            <a:endParaRPr lang="en-IN" dirty="0"/>
          </a:p>
          <a:p>
            <a:r>
              <a:rPr lang="en-IN" dirty="0"/>
              <a:t>Context: </a:t>
            </a:r>
          </a:p>
          <a:p>
            <a:r>
              <a:rPr lang="en-IN" dirty="0"/>
              <a:t>Directing to the database</a:t>
            </a:r>
          </a:p>
          <a:p>
            <a:endParaRPr lang="en-IN" dirty="0"/>
          </a:p>
          <a:p>
            <a:r>
              <a:rPr lang="en-IN" dirty="0"/>
              <a:t>Prompt :</a:t>
            </a:r>
          </a:p>
        </p:txBody>
      </p:sp>
    </p:spTree>
    <p:extLst>
      <p:ext uri="{BB962C8B-B14F-4D97-AF65-F5344CB8AC3E}">
        <p14:creationId xmlns:p14="http://schemas.microsoft.com/office/powerpoint/2010/main" val="3672953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F6906E-5DAD-5AE7-A1E3-B2D1C87D0493}"/>
              </a:ext>
            </a:extLst>
          </p:cNvPr>
          <p:cNvPicPr>
            <a:picLocks noChangeAspect="1"/>
          </p:cNvPicPr>
          <p:nvPr/>
        </p:nvPicPr>
        <p:blipFill>
          <a:blip r:embed="rId2"/>
          <a:stretch>
            <a:fillRect/>
          </a:stretch>
        </p:blipFill>
        <p:spPr>
          <a:xfrm>
            <a:off x="1371357" y="1558829"/>
            <a:ext cx="9449286" cy="3740342"/>
          </a:xfrm>
          <a:prstGeom prst="rect">
            <a:avLst/>
          </a:prstGeom>
        </p:spPr>
      </p:pic>
    </p:spTree>
    <p:extLst>
      <p:ext uri="{BB962C8B-B14F-4D97-AF65-F5344CB8AC3E}">
        <p14:creationId xmlns:p14="http://schemas.microsoft.com/office/powerpoint/2010/main" val="3755193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5C3E3-024C-11BC-78EC-E9C20690B88B}"/>
              </a:ext>
            </a:extLst>
          </p:cNvPr>
          <p:cNvPicPr>
            <a:picLocks noChangeAspect="1"/>
          </p:cNvPicPr>
          <p:nvPr/>
        </p:nvPicPr>
        <p:blipFill rotWithShape="1">
          <a:blip r:embed="rId2"/>
          <a:srcRect t="30588"/>
          <a:stretch/>
        </p:blipFill>
        <p:spPr>
          <a:xfrm>
            <a:off x="2006426" y="3137836"/>
            <a:ext cx="6756747" cy="2812218"/>
          </a:xfrm>
          <a:prstGeom prst="rect">
            <a:avLst/>
          </a:prstGeom>
        </p:spPr>
      </p:pic>
      <p:sp>
        <p:nvSpPr>
          <p:cNvPr id="6" name="TextBox 5">
            <a:extLst>
              <a:ext uri="{FF2B5EF4-FFF2-40B4-BE49-F238E27FC236}">
                <a16:creationId xmlns:a16="http://schemas.microsoft.com/office/drawing/2014/main" id="{F47369E2-5A04-E849-EF89-A0E5F1148921}"/>
              </a:ext>
            </a:extLst>
          </p:cNvPr>
          <p:cNvSpPr txBox="1"/>
          <p:nvPr/>
        </p:nvSpPr>
        <p:spPr>
          <a:xfrm>
            <a:off x="2247900" y="3429000"/>
            <a:ext cx="1473200" cy="369332"/>
          </a:xfrm>
          <a:prstGeom prst="rect">
            <a:avLst/>
          </a:prstGeom>
          <a:noFill/>
          <a:ln w="38100">
            <a:solidFill>
              <a:srgbClr val="FF0000"/>
            </a:solidFill>
          </a:ln>
        </p:spPr>
        <p:txBody>
          <a:bodyPr wrap="square" rtlCol="0">
            <a:spAutoFit/>
          </a:bodyPr>
          <a:lstStyle/>
          <a:p>
            <a:endParaRPr lang="en-IN" dirty="0">
              <a:solidFill>
                <a:srgbClr val="FF0000"/>
              </a:solidFill>
            </a:endParaRPr>
          </a:p>
        </p:txBody>
      </p:sp>
      <p:pic>
        <p:nvPicPr>
          <p:cNvPr id="8" name="Picture 7">
            <a:extLst>
              <a:ext uri="{FF2B5EF4-FFF2-40B4-BE49-F238E27FC236}">
                <a16:creationId xmlns:a16="http://schemas.microsoft.com/office/drawing/2014/main" id="{99F4F754-0132-E870-D20B-A05C5BA9CC68}"/>
              </a:ext>
            </a:extLst>
          </p:cNvPr>
          <p:cNvPicPr>
            <a:picLocks noChangeAspect="1"/>
          </p:cNvPicPr>
          <p:nvPr/>
        </p:nvPicPr>
        <p:blipFill>
          <a:blip r:embed="rId3"/>
          <a:stretch>
            <a:fillRect/>
          </a:stretch>
        </p:blipFill>
        <p:spPr>
          <a:xfrm>
            <a:off x="408633" y="342767"/>
            <a:ext cx="5810549" cy="565179"/>
          </a:xfrm>
          <a:prstGeom prst="rect">
            <a:avLst/>
          </a:prstGeom>
        </p:spPr>
      </p:pic>
    </p:spTree>
    <p:extLst>
      <p:ext uri="{BB962C8B-B14F-4D97-AF65-F5344CB8AC3E}">
        <p14:creationId xmlns:p14="http://schemas.microsoft.com/office/powerpoint/2010/main" val="2065124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D9ABB-C958-28C9-80C3-5BECD0AF4487}"/>
              </a:ext>
            </a:extLst>
          </p:cNvPr>
          <p:cNvPicPr>
            <a:picLocks noChangeAspect="1"/>
          </p:cNvPicPr>
          <p:nvPr/>
        </p:nvPicPr>
        <p:blipFill>
          <a:blip r:embed="rId2"/>
          <a:stretch>
            <a:fillRect/>
          </a:stretch>
        </p:blipFill>
        <p:spPr>
          <a:xfrm>
            <a:off x="2717626" y="901570"/>
            <a:ext cx="6756747" cy="5054860"/>
          </a:xfrm>
          <a:prstGeom prst="rect">
            <a:avLst/>
          </a:prstGeom>
        </p:spPr>
      </p:pic>
      <p:sp>
        <p:nvSpPr>
          <p:cNvPr id="4" name="TextBox 3">
            <a:extLst>
              <a:ext uri="{FF2B5EF4-FFF2-40B4-BE49-F238E27FC236}">
                <a16:creationId xmlns:a16="http://schemas.microsoft.com/office/drawing/2014/main" id="{041F94DC-CF2E-EA09-E83D-9408FDA302DD}"/>
              </a:ext>
            </a:extLst>
          </p:cNvPr>
          <p:cNvSpPr txBox="1"/>
          <p:nvPr/>
        </p:nvSpPr>
        <p:spPr>
          <a:xfrm>
            <a:off x="709061" y="351630"/>
            <a:ext cx="6096000" cy="369332"/>
          </a:xfrm>
          <a:prstGeom prst="rect">
            <a:avLst/>
          </a:prstGeom>
          <a:noFill/>
        </p:spPr>
        <p:txBody>
          <a:bodyPr wrap="square">
            <a:spAutoFit/>
          </a:bodyPr>
          <a:lstStyle/>
          <a:p>
            <a:r>
              <a:rPr lang="en-IN" b="0" i="0" dirty="0">
                <a:solidFill>
                  <a:srgbClr val="257953"/>
                </a:solidFill>
                <a:effectLst/>
                <a:latin typeface="Roboto" panose="02000000000000000000" pitchFamily="2" charset="0"/>
              </a:rPr>
              <a:t>Moving Resource Group</a:t>
            </a:r>
            <a:endParaRPr lang="en-IN" dirty="0"/>
          </a:p>
        </p:txBody>
      </p:sp>
    </p:spTree>
    <p:extLst>
      <p:ext uri="{BB962C8B-B14F-4D97-AF65-F5344CB8AC3E}">
        <p14:creationId xmlns:p14="http://schemas.microsoft.com/office/powerpoint/2010/main" val="1742951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E9753F-75D6-5A70-B2E7-AC07351569A7}"/>
              </a:ext>
            </a:extLst>
          </p:cNvPr>
          <p:cNvPicPr>
            <a:picLocks noChangeAspect="1"/>
          </p:cNvPicPr>
          <p:nvPr/>
        </p:nvPicPr>
        <p:blipFill rotWithShape="1">
          <a:blip r:embed="rId2"/>
          <a:srcRect t="37229"/>
          <a:stretch/>
        </p:blipFill>
        <p:spPr>
          <a:xfrm>
            <a:off x="3022772" y="2781701"/>
            <a:ext cx="6763098" cy="2682714"/>
          </a:xfrm>
          <a:prstGeom prst="rect">
            <a:avLst/>
          </a:prstGeom>
        </p:spPr>
      </p:pic>
      <p:pic>
        <p:nvPicPr>
          <p:cNvPr id="5" name="Picture 4">
            <a:extLst>
              <a:ext uri="{FF2B5EF4-FFF2-40B4-BE49-F238E27FC236}">
                <a16:creationId xmlns:a16="http://schemas.microsoft.com/office/drawing/2014/main" id="{8A60235C-9F52-ECD8-893B-5D1B183883B8}"/>
              </a:ext>
            </a:extLst>
          </p:cNvPr>
          <p:cNvPicPr>
            <a:picLocks noChangeAspect="1"/>
          </p:cNvPicPr>
          <p:nvPr/>
        </p:nvPicPr>
        <p:blipFill>
          <a:blip r:embed="rId3"/>
          <a:stretch>
            <a:fillRect/>
          </a:stretch>
        </p:blipFill>
        <p:spPr>
          <a:xfrm>
            <a:off x="3235178" y="1916602"/>
            <a:ext cx="5721644" cy="806491"/>
          </a:xfrm>
          <a:prstGeom prst="rect">
            <a:avLst/>
          </a:prstGeom>
        </p:spPr>
      </p:pic>
      <p:pic>
        <p:nvPicPr>
          <p:cNvPr id="6" name="Picture 5">
            <a:extLst>
              <a:ext uri="{FF2B5EF4-FFF2-40B4-BE49-F238E27FC236}">
                <a16:creationId xmlns:a16="http://schemas.microsoft.com/office/drawing/2014/main" id="{B364EE41-7A22-17A0-5609-F9771F947DB4}"/>
              </a:ext>
            </a:extLst>
          </p:cNvPr>
          <p:cNvPicPr>
            <a:picLocks noChangeAspect="1"/>
          </p:cNvPicPr>
          <p:nvPr/>
        </p:nvPicPr>
        <p:blipFill>
          <a:blip r:embed="rId4"/>
          <a:stretch>
            <a:fillRect/>
          </a:stretch>
        </p:blipFill>
        <p:spPr>
          <a:xfrm>
            <a:off x="895083" y="5818483"/>
            <a:ext cx="5200917" cy="838243"/>
          </a:xfrm>
          <a:prstGeom prst="rect">
            <a:avLst/>
          </a:prstGeom>
        </p:spPr>
      </p:pic>
      <p:sp>
        <p:nvSpPr>
          <p:cNvPr id="8" name="TextBox 7">
            <a:extLst>
              <a:ext uri="{FF2B5EF4-FFF2-40B4-BE49-F238E27FC236}">
                <a16:creationId xmlns:a16="http://schemas.microsoft.com/office/drawing/2014/main" id="{0CD79C0A-F80F-B82C-622A-C0B92E023A2E}"/>
              </a:ext>
            </a:extLst>
          </p:cNvPr>
          <p:cNvSpPr txBox="1"/>
          <p:nvPr/>
        </p:nvSpPr>
        <p:spPr>
          <a:xfrm>
            <a:off x="3467099" y="2958198"/>
            <a:ext cx="2156131" cy="470802"/>
          </a:xfrm>
          <a:prstGeom prst="rect">
            <a:avLst/>
          </a:prstGeom>
          <a:noFill/>
          <a:ln w="38100">
            <a:solidFill>
              <a:srgbClr val="FF0000"/>
            </a:solidFill>
          </a:ln>
        </p:spPr>
        <p:txBody>
          <a:bodyPr wrap="square" rtlCol="0">
            <a:spAutoFit/>
          </a:bodyPr>
          <a:lstStyle/>
          <a:p>
            <a:endParaRPr lang="en-IN" dirty="0">
              <a:solidFill>
                <a:srgbClr val="FF0000"/>
              </a:solidFill>
            </a:endParaRPr>
          </a:p>
        </p:txBody>
      </p:sp>
    </p:spTree>
    <p:extLst>
      <p:ext uri="{BB962C8B-B14F-4D97-AF65-F5344CB8AC3E}">
        <p14:creationId xmlns:p14="http://schemas.microsoft.com/office/powerpoint/2010/main" val="1157800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4779A-D005-89C5-D961-A6CA12224F8F}"/>
              </a:ext>
            </a:extLst>
          </p:cNvPr>
          <p:cNvPicPr>
            <a:picLocks noChangeAspect="1"/>
          </p:cNvPicPr>
          <p:nvPr/>
        </p:nvPicPr>
        <p:blipFill>
          <a:blip r:embed="rId2"/>
          <a:stretch>
            <a:fillRect/>
          </a:stretch>
        </p:blipFill>
        <p:spPr>
          <a:xfrm>
            <a:off x="2977990" y="1730287"/>
            <a:ext cx="6236020" cy="3397425"/>
          </a:xfrm>
          <a:prstGeom prst="rect">
            <a:avLst/>
          </a:prstGeom>
        </p:spPr>
      </p:pic>
    </p:spTree>
    <p:extLst>
      <p:ext uri="{BB962C8B-B14F-4D97-AF65-F5344CB8AC3E}">
        <p14:creationId xmlns:p14="http://schemas.microsoft.com/office/powerpoint/2010/main" val="9692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EEA08-F51B-7773-74F0-54F7EAF6217E}"/>
              </a:ext>
            </a:extLst>
          </p:cNvPr>
          <p:cNvPicPr>
            <a:picLocks noChangeAspect="1"/>
          </p:cNvPicPr>
          <p:nvPr/>
        </p:nvPicPr>
        <p:blipFill>
          <a:blip r:embed="rId2"/>
          <a:stretch>
            <a:fillRect/>
          </a:stretch>
        </p:blipFill>
        <p:spPr>
          <a:xfrm>
            <a:off x="3216127" y="1635033"/>
            <a:ext cx="5759746" cy="3587934"/>
          </a:xfrm>
          <a:prstGeom prst="rect">
            <a:avLst/>
          </a:prstGeom>
        </p:spPr>
      </p:pic>
    </p:spTree>
    <p:extLst>
      <p:ext uri="{BB962C8B-B14F-4D97-AF65-F5344CB8AC3E}">
        <p14:creationId xmlns:p14="http://schemas.microsoft.com/office/powerpoint/2010/main" val="2437073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628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6C7BB17F-F93D-5987-50E2-A158EC58BBA4}"/>
              </a:ext>
            </a:extLst>
          </p:cNvPr>
          <p:cNvSpPr txBox="1"/>
          <p:nvPr/>
        </p:nvSpPr>
        <p:spPr>
          <a:xfrm flipH="1">
            <a:off x="10831524" y="6529744"/>
            <a:ext cx="1520113" cy="369332"/>
          </a:xfrm>
          <a:prstGeom prst="rect">
            <a:avLst/>
          </a:prstGeom>
          <a:noFill/>
        </p:spPr>
        <p:txBody>
          <a:bodyPr wrap="square" rtlCol="0">
            <a:spAutoFit/>
          </a:bodyPr>
          <a:lstStyle/>
          <a:p>
            <a:r>
              <a:rPr lang="en-IN" b="1" dirty="0">
                <a:solidFill>
                  <a:srgbClr val="0070C0"/>
                </a:solidFill>
              </a:rPr>
              <a:t>* Draft Copy</a:t>
            </a:r>
          </a:p>
        </p:txBody>
      </p:sp>
      <p:grpSp>
        <p:nvGrpSpPr>
          <p:cNvPr id="8" name="Group 7">
            <a:extLst>
              <a:ext uri="{FF2B5EF4-FFF2-40B4-BE49-F238E27FC236}">
                <a16:creationId xmlns:a16="http://schemas.microsoft.com/office/drawing/2014/main" id="{BA1BE4DD-B8F6-0CAB-CB10-B02D5805347F}"/>
              </a:ext>
            </a:extLst>
          </p:cNvPr>
          <p:cNvGrpSpPr/>
          <p:nvPr/>
        </p:nvGrpSpPr>
        <p:grpSpPr>
          <a:xfrm>
            <a:off x="938630" y="333201"/>
            <a:ext cx="10889074" cy="5841019"/>
            <a:chOff x="308009" y="280648"/>
            <a:chExt cx="10889074" cy="5841019"/>
          </a:xfrm>
        </p:grpSpPr>
        <p:pic>
          <p:nvPicPr>
            <p:cNvPr id="17" name="Picture 16">
              <a:extLst>
                <a:ext uri="{FF2B5EF4-FFF2-40B4-BE49-F238E27FC236}">
                  <a16:creationId xmlns:a16="http://schemas.microsoft.com/office/drawing/2014/main" id="{01533846-E290-954E-CDB9-4B7CC52D341D}"/>
                </a:ext>
              </a:extLst>
            </p:cNvPr>
            <p:cNvPicPr>
              <a:picLocks noChangeAspect="1"/>
            </p:cNvPicPr>
            <p:nvPr/>
          </p:nvPicPr>
          <p:blipFill>
            <a:blip r:embed="rId2"/>
            <a:stretch>
              <a:fillRect/>
            </a:stretch>
          </p:blipFill>
          <p:spPr>
            <a:xfrm>
              <a:off x="3359355" y="1346406"/>
              <a:ext cx="1117844" cy="1087078"/>
            </a:xfrm>
            <a:prstGeom prst="rect">
              <a:avLst/>
            </a:prstGeom>
          </p:spPr>
        </p:pic>
        <p:cxnSp>
          <p:nvCxnSpPr>
            <p:cNvPr id="6" name="Straight Arrow Connector 5">
              <a:extLst>
                <a:ext uri="{FF2B5EF4-FFF2-40B4-BE49-F238E27FC236}">
                  <a16:creationId xmlns:a16="http://schemas.microsoft.com/office/drawing/2014/main" id="{96470096-052E-9B57-27B1-1ADF7DD0D3F0}"/>
                </a:ext>
              </a:extLst>
            </p:cNvPr>
            <p:cNvCxnSpPr>
              <a:cxnSpLocks/>
            </p:cNvCxnSpPr>
            <p:nvPr/>
          </p:nvCxnSpPr>
          <p:spPr>
            <a:xfrm>
              <a:off x="2329316" y="1817314"/>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3522562-72A3-B8C4-6410-E1263E4EDEC7}"/>
                </a:ext>
              </a:extLst>
            </p:cNvPr>
            <p:cNvGrpSpPr/>
            <p:nvPr/>
          </p:nvGrpSpPr>
          <p:grpSpPr>
            <a:xfrm>
              <a:off x="5643767" y="1477463"/>
              <a:ext cx="1353801" cy="966440"/>
              <a:chOff x="5268380" y="1227210"/>
              <a:chExt cx="1631139" cy="1272811"/>
            </a:xfrm>
          </p:grpSpPr>
          <p:pic>
            <p:nvPicPr>
              <p:cNvPr id="10" name="Picture 9">
                <a:extLst>
                  <a:ext uri="{FF2B5EF4-FFF2-40B4-BE49-F238E27FC236}">
                    <a16:creationId xmlns:a16="http://schemas.microsoft.com/office/drawing/2014/main" id="{5C4E1699-2DEE-7A83-F7C8-6822AB14101E}"/>
                  </a:ext>
                </a:extLst>
              </p:cNvPr>
              <p:cNvPicPr>
                <a:picLocks noChangeAspect="1"/>
              </p:cNvPicPr>
              <p:nvPr/>
            </p:nvPicPr>
            <p:blipFill>
              <a:blip r:embed="rId3"/>
              <a:stretch>
                <a:fillRect/>
              </a:stretch>
            </p:blipFill>
            <p:spPr>
              <a:xfrm>
                <a:off x="5593946" y="1227210"/>
                <a:ext cx="896789" cy="673135"/>
              </a:xfrm>
              <a:prstGeom prst="rect">
                <a:avLst/>
              </a:prstGeom>
            </p:spPr>
          </p:pic>
          <p:sp>
            <p:nvSpPr>
              <p:cNvPr id="12" name="TextBox 11">
                <a:extLst>
                  <a:ext uri="{FF2B5EF4-FFF2-40B4-BE49-F238E27FC236}">
                    <a16:creationId xmlns:a16="http://schemas.microsoft.com/office/drawing/2014/main" id="{90B31D61-FA16-42C4-233C-FC7E06556FCF}"/>
                  </a:ext>
                </a:extLst>
              </p:cNvPr>
              <p:cNvSpPr txBox="1"/>
              <p:nvPr/>
            </p:nvSpPr>
            <p:spPr>
              <a:xfrm>
                <a:off x="5268380" y="1853690"/>
                <a:ext cx="1631139" cy="646331"/>
              </a:xfrm>
              <a:prstGeom prst="rect">
                <a:avLst/>
              </a:prstGeom>
              <a:noFill/>
            </p:spPr>
            <p:txBody>
              <a:bodyPr wrap="none" rtlCol="0">
                <a:spAutoFit/>
              </a:bodyPr>
              <a:lstStyle/>
              <a:p>
                <a:pPr algn="ctr"/>
                <a:r>
                  <a:rPr lang="en-IN" dirty="0"/>
                  <a:t>Azure </a:t>
                </a:r>
              </a:p>
              <a:p>
                <a:pPr algn="ctr"/>
                <a:r>
                  <a:rPr lang="en-IN" dirty="0"/>
                  <a:t>Blob storage</a:t>
                </a:r>
              </a:p>
            </p:txBody>
          </p:sp>
        </p:grpSp>
        <p:cxnSp>
          <p:nvCxnSpPr>
            <p:cNvPr id="16" name="Straight Arrow Connector 15">
              <a:extLst>
                <a:ext uri="{FF2B5EF4-FFF2-40B4-BE49-F238E27FC236}">
                  <a16:creationId xmlns:a16="http://schemas.microsoft.com/office/drawing/2014/main" id="{1C733551-098D-2A65-62BA-A32156568469}"/>
                </a:ext>
              </a:extLst>
            </p:cNvPr>
            <p:cNvCxnSpPr>
              <a:cxnSpLocks/>
            </p:cNvCxnSpPr>
            <p:nvPr/>
          </p:nvCxnSpPr>
          <p:spPr>
            <a:xfrm>
              <a:off x="4563614" y="1827733"/>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9C0E65-DD94-E1D8-ED1A-C56C7AAAAC9C}"/>
                </a:ext>
              </a:extLst>
            </p:cNvPr>
            <p:cNvGrpSpPr/>
            <p:nvPr/>
          </p:nvGrpSpPr>
          <p:grpSpPr>
            <a:xfrm>
              <a:off x="720989" y="1492465"/>
              <a:ext cx="1386846" cy="1053137"/>
              <a:chOff x="5226508" y="1227210"/>
              <a:chExt cx="1631139" cy="1335514"/>
            </a:xfrm>
          </p:grpSpPr>
          <p:pic>
            <p:nvPicPr>
              <p:cNvPr id="20" name="Picture 19">
                <a:extLst>
                  <a:ext uri="{FF2B5EF4-FFF2-40B4-BE49-F238E27FC236}">
                    <a16:creationId xmlns:a16="http://schemas.microsoft.com/office/drawing/2014/main" id="{2B929C08-B5A5-C414-D0EE-8EBD88F0211C}"/>
                  </a:ext>
                </a:extLst>
              </p:cNvPr>
              <p:cNvPicPr>
                <a:picLocks noChangeAspect="1"/>
              </p:cNvPicPr>
              <p:nvPr/>
            </p:nvPicPr>
            <p:blipFill>
              <a:blip r:embed="rId3"/>
              <a:stretch>
                <a:fillRect/>
              </a:stretch>
            </p:blipFill>
            <p:spPr>
              <a:xfrm>
                <a:off x="5593946" y="1227210"/>
                <a:ext cx="896789" cy="673135"/>
              </a:xfrm>
              <a:prstGeom prst="rect">
                <a:avLst/>
              </a:prstGeom>
            </p:spPr>
          </p:pic>
          <p:sp>
            <p:nvSpPr>
              <p:cNvPr id="25" name="TextBox 24">
                <a:extLst>
                  <a:ext uri="{FF2B5EF4-FFF2-40B4-BE49-F238E27FC236}">
                    <a16:creationId xmlns:a16="http://schemas.microsoft.com/office/drawing/2014/main" id="{DAA97A90-B4C6-5041-44FB-7E671F7361D9}"/>
                  </a:ext>
                </a:extLst>
              </p:cNvPr>
              <p:cNvSpPr txBox="1"/>
              <p:nvPr/>
            </p:nvSpPr>
            <p:spPr>
              <a:xfrm>
                <a:off x="5226508" y="1916393"/>
                <a:ext cx="1631139" cy="646331"/>
              </a:xfrm>
              <a:prstGeom prst="rect">
                <a:avLst/>
              </a:prstGeom>
              <a:noFill/>
            </p:spPr>
            <p:txBody>
              <a:bodyPr wrap="none" rtlCol="0">
                <a:spAutoFit/>
              </a:bodyPr>
              <a:lstStyle/>
              <a:p>
                <a:pPr algn="ctr"/>
                <a:r>
                  <a:rPr lang="en-IN" dirty="0"/>
                  <a:t>Azure </a:t>
                </a:r>
              </a:p>
              <a:p>
                <a:pPr algn="ctr"/>
                <a:r>
                  <a:rPr lang="en-IN" dirty="0"/>
                  <a:t>Blob storage</a:t>
                </a:r>
              </a:p>
            </p:txBody>
          </p:sp>
        </p:grpSp>
        <p:grpSp>
          <p:nvGrpSpPr>
            <p:cNvPr id="30" name="Group 29">
              <a:extLst>
                <a:ext uri="{FF2B5EF4-FFF2-40B4-BE49-F238E27FC236}">
                  <a16:creationId xmlns:a16="http://schemas.microsoft.com/office/drawing/2014/main" id="{5CA12A8E-E02E-F6DF-1B4D-127C12C70A39}"/>
                </a:ext>
              </a:extLst>
            </p:cNvPr>
            <p:cNvGrpSpPr/>
            <p:nvPr/>
          </p:nvGrpSpPr>
          <p:grpSpPr>
            <a:xfrm>
              <a:off x="2894792" y="3877258"/>
              <a:ext cx="3798783" cy="1526074"/>
              <a:chOff x="3634072" y="3302708"/>
              <a:chExt cx="3798783" cy="1526074"/>
            </a:xfrm>
          </p:grpSpPr>
          <p:pic>
            <p:nvPicPr>
              <p:cNvPr id="3" name="Picture 2">
                <a:extLst>
                  <a:ext uri="{FF2B5EF4-FFF2-40B4-BE49-F238E27FC236}">
                    <a16:creationId xmlns:a16="http://schemas.microsoft.com/office/drawing/2014/main" id="{E3B8AF73-D4A7-F740-E48A-4635AD352C82}"/>
                  </a:ext>
                </a:extLst>
              </p:cNvPr>
              <p:cNvPicPr>
                <a:picLocks noChangeAspect="1"/>
              </p:cNvPicPr>
              <p:nvPr/>
            </p:nvPicPr>
            <p:blipFill rotWithShape="1">
              <a:blip r:embed="rId4"/>
              <a:srcRect t="27189"/>
              <a:stretch/>
            </p:blipFill>
            <p:spPr>
              <a:xfrm>
                <a:off x="3634072" y="3746014"/>
                <a:ext cx="1943100" cy="839167"/>
              </a:xfrm>
              <a:prstGeom prst="rect">
                <a:avLst/>
              </a:prstGeom>
            </p:spPr>
          </p:pic>
          <p:pic>
            <p:nvPicPr>
              <p:cNvPr id="5" name="Picture 4">
                <a:extLst>
                  <a:ext uri="{FF2B5EF4-FFF2-40B4-BE49-F238E27FC236}">
                    <a16:creationId xmlns:a16="http://schemas.microsoft.com/office/drawing/2014/main" id="{1B16DA9E-4968-787B-48D2-A0CA6B41D92E}"/>
                  </a:ext>
                </a:extLst>
              </p:cNvPr>
              <p:cNvPicPr>
                <a:picLocks noChangeAspect="1"/>
              </p:cNvPicPr>
              <p:nvPr/>
            </p:nvPicPr>
            <p:blipFill>
              <a:blip r:embed="rId5"/>
              <a:stretch>
                <a:fillRect/>
              </a:stretch>
            </p:blipFill>
            <p:spPr>
              <a:xfrm>
                <a:off x="6061255" y="3302708"/>
                <a:ext cx="1371600" cy="1419225"/>
              </a:xfrm>
              <a:prstGeom prst="rect">
                <a:avLst/>
              </a:prstGeom>
            </p:spPr>
          </p:pic>
          <p:sp>
            <p:nvSpPr>
              <p:cNvPr id="28" name="Plus Sign 27">
                <a:extLst>
                  <a:ext uri="{FF2B5EF4-FFF2-40B4-BE49-F238E27FC236}">
                    <a16:creationId xmlns:a16="http://schemas.microsoft.com/office/drawing/2014/main" id="{A89A6D5E-DB50-56A9-C39E-F5EA8BE60103}"/>
                  </a:ext>
                </a:extLst>
              </p:cNvPr>
              <p:cNvSpPr/>
              <p:nvPr/>
            </p:nvSpPr>
            <p:spPr>
              <a:xfrm>
                <a:off x="5494295" y="3936997"/>
                <a:ext cx="586597" cy="457200"/>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29" name="Picture 28">
                <a:extLst>
                  <a:ext uri="{FF2B5EF4-FFF2-40B4-BE49-F238E27FC236}">
                    <a16:creationId xmlns:a16="http://schemas.microsoft.com/office/drawing/2014/main" id="{733F02A6-CAC5-A418-CC44-BF5FE7DF8E0F}"/>
                  </a:ext>
                </a:extLst>
              </p:cNvPr>
              <p:cNvPicPr>
                <a:picLocks noChangeAspect="1"/>
              </p:cNvPicPr>
              <p:nvPr/>
            </p:nvPicPr>
            <p:blipFill rotWithShape="1">
              <a:blip r:embed="rId4"/>
              <a:srcRect b="81458"/>
              <a:stretch/>
            </p:blipFill>
            <p:spPr>
              <a:xfrm>
                <a:off x="3767566" y="4615085"/>
                <a:ext cx="1943100" cy="213697"/>
              </a:xfrm>
              <a:prstGeom prst="rect">
                <a:avLst/>
              </a:prstGeom>
            </p:spPr>
          </p:pic>
        </p:grpSp>
        <p:cxnSp>
          <p:nvCxnSpPr>
            <p:cNvPr id="31" name="Straight Arrow Connector 30">
              <a:extLst>
                <a:ext uri="{FF2B5EF4-FFF2-40B4-BE49-F238E27FC236}">
                  <a16:creationId xmlns:a16="http://schemas.microsoft.com/office/drawing/2014/main" id="{73347B03-4EB9-1358-8081-9BC73651B0CC}"/>
                </a:ext>
              </a:extLst>
            </p:cNvPr>
            <p:cNvCxnSpPr>
              <a:cxnSpLocks/>
            </p:cNvCxnSpPr>
            <p:nvPr/>
          </p:nvCxnSpPr>
          <p:spPr>
            <a:xfrm>
              <a:off x="6417464" y="2954958"/>
              <a:ext cx="0" cy="82777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B887190F-DA60-3872-4D36-FB8A4BA37278}"/>
                </a:ext>
              </a:extLst>
            </p:cNvPr>
            <p:cNvSpPr/>
            <p:nvPr/>
          </p:nvSpPr>
          <p:spPr>
            <a:xfrm>
              <a:off x="3004182" y="3915313"/>
              <a:ext cx="4556018" cy="157073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pic>
          <p:nvPicPr>
            <p:cNvPr id="37" name="Picture 36">
              <a:extLst>
                <a:ext uri="{FF2B5EF4-FFF2-40B4-BE49-F238E27FC236}">
                  <a16:creationId xmlns:a16="http://schemas.microsoft.com/office/drawing/2014/main" id="{3AD93B65-EF78-F2D2-DD00-9FBAAF18B41D}"/>
                </a:ext>
              </a:extLst>
            </p:cNvPr>
            <p:cNvPicPr>
              <a:picLocks noChangeAspect="1"/>
            </p:cNvPicPr>
            <p:nvPr/>
          </p:nvPicPr>
          <p:blipFill>
            <a:blip r:embed="rId6"/>
            <a:stretch>
              <a:fillRect/>
            </a:stretch>
          </p:blipFill>
          <p:spPr>
            <a:xfrm>
              <a:off x="1092164" y="4379509"/>
              <a:ext cx="655836" cy="646330"/>
            </a:xfrm>
            <a:prstGeom prst="rect">
              <a:avLst/>
            </a:prstGeom>
          </p:spPr>
        </p:pic>
        <p:cxnSp>
          <p:nvCxnSpPr>
            <p:cNvPr id="38" name="Straight Arrow Connector 37">
              <a:extLst>
                <a:ext uri="{FF2B5EF4-FFF2-40B4-BE49-F238E27FC236}">
                  <a16:creationId xmlns:a16="http://schemas.microsoft.com/office/drawing/2014/main" id="{C13E95E6-8D98-BBEB-CFB2-940B6588533F}"/>
                </a:ext>
              </a:extLst>
            </p:cNvPr>
            <p:cNvCxnSpPr>
              <a:cxnSpLocks/>
            </p:cNvCxnSpPr>
            <p:nvPr/>
          </p:nvCxnSpPr>
          <p:spPr>
            <a:xfrm>
              <a:off x="1763035" y="4756660"/>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A34A710-FF61-D3B1-6CC9-C04C8D8BEC98}"/>
                </a:ext>
              </a:extLst>
            </p:cNvPr>
            <p:cNvCxnSpPr>
              <a:cxnSpLocks/>
            </p:cNvCxnSpPr>
            <p:nvPr/>
          </p:nvCxnSpPr>
          <p:spPr>
            <a:xfrm>
              <a:off x="7669590" y="4717337"/>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22C3E6-DE76-511A-0ADB-4012D90BC2BB}"/>
                </a:ext>
              </a:extLst>
            </p:cNvPr>
            <p:cNvSpPr txBox="1"/>
            <p:nvPr/>
          </p:nvSpPr>
          <p:spPr>
            <a:xfrm>
              <a:off x="720988" y="2642448"/>
              <a:ext cx="1678601" cy="307777"/>
            </a:xfrm>
            <a:prstGeom prst="rect">
              <a:avLst/>
            </a:prstGeom>
            <a:noFill/>
          </p:spPr>
          <p:txBody>
            <a:bodyPr wrap="none" rtlCol="0">
              <a:spAutoFit/>
            </a:bodyPr>
            <a:lstStyle/>
            <a:p>
              <a:r>
                <a:rPr lang="en-IN" sz="1400" dirty="0">
                  <a:solidFill>
                    <a:schemeClr val="accent2"/>
                  </a:solidFill>
                </a:rPr>
                <a:t>Document in English</a:t>
              </a:r>
            </a:p>
          </p:txBody>
        </p:sp>
        <p:pic>
          <p:nvPicPr>
            <p:cNvPr id="43" name="Picture 42">
              <a:extLst>
                <a:ext uri="{FF2B5EF4-FFF2-40B4-BE49-F238E27FC236}">
                  <a16:creationId xmlns:a16="http://schemas.microsoft.com/office/drawing/2014/main" id="{94E2CECB-642E-1DC7-1BD8-218275040F5B}"/>
                </a:ext>
              </a:extLst>
            </p:cNvPr>
            <p:cNvPicPr>
              <a:picLocks noChangeAspect="1"/>
            </p:cNvPicPr>
            <p:nvPr/>
          </p:nvPicPr>
          <p:blipFill>
            <a:blip r:embed="rId7"/>
            <a:stretch>
              <a:fillRect/>
            </a:stretch>
          </p:blipFill>
          <p:spPr>
            <a:xfrm>
              <a:off x="3114020" y="4076627"/>
              <a:ext cx="641383" cy="298465"/>
            </a:xfrm>
            <a:prstGeom prst="rect">
              <a:avLst/>
            </a:prstGeom>
          </p:spPr>
        </p:pic>
        <p:pic>
          <p:nvPicPr>
            <p:cNvPr id="45" name="Picture 44">
              <a:extLst>
                <a:ext uri="{FF2B5EF4-FFF2-40B4-BE49-F238E27FC236}">
                  <a16:creationId xmlns:a16="http://schemas.microsoft.com/office/drawing/2014/main" id="{23E1B83D-5284-974D-DB85-068E94E267E5}"/>
                </a:ext>
              </a:extLst>
            </p:cNvPr>
            <p:cNvPicPr>
              <a:picLocks noChangeAspect="1"/>
            </p:cNvPicPr>
            <p:nvPr/>
          </p:nvPicPr>
          <p:blipFill>
            <a:blip r:embed="rId8"/>
            <a:stretch>
              <a:fillRect/>
            </a:stretch>
          </p:blipFill>
          <p:spPr>
            <a:xfrm>
              <a:off x="6478454" y="4040406"/>
              <a:ext cx="991451" cy="275729"/>
            </a:xfrm>
            <a:prstGeom prst="rect">
              <a:avLst/>
            </a:prstGeom>
          </p:spPr>
        </p:pic>
        <p:sp>
          <p:nvSpPr>
            <p:cNvPr id="46" name="TextBox 45">
              <a:extLst>
                <a:ext uri="{FF2B5EF4-FFF2-40B4-BE49-F238E27FC236}">
                  <a16:creationId xmlns:a16="http://schemas.microsoft.com/office/drawing/2014/main" id="{C7829A9D-47CD-43CB-F81C-64D7774172DE}"/>
                </a:ext>
              </a:extLst>
            </p:cNvPr>
            <p:cNvSpPr txBox="1"/>
            <p:nvPr/>
          </p:nvSpPr>
          <p:spPr>
            <a:xfrm>
              <a:off x="4699327" y="2598135"/>
              <a:ext cx="3338335" cy="307777"/>
            </a:xfrm>
            <a:prstGeom prst="rect">
              <a:avLst/>
            </a:prstGeom>
            <a:noFill/>
          </p:spPr>
          <p:txBody>
            <a:bodyPr wrap="square" rtlCol="0">
              <a:spAutoFit/>
            </a:bodyPr>
            <a:lstStyle/>
            <a:p>
              <a:pPr algn="ctr"/>
              <a:r>
                <a:rPr lang="en-IN" sz="1400" dirty="0">
                  <a:solidFill>
                    <a:schemeClr val="accent2"/>
                  </a:solidFill>
                </a:rPr>
                <a:t>Document in German, French etc..</a:t>
              </a:r>
            </a:p>
          </p:txBody>
        </p:sp>
        <p:sp>
          <p:nvSpPr>
            <p:cNvPr id="50" name="TextBox 49">
              <a:extLst>
                <a:ext uri="{FF2B5EF4-FFF2-40B4-BE49-F238E27FC236}">
                  <a16:creationId xmlns:a16="http://schemas.microsoft.com/office/drawing/2014/main" id="{4DE54B03-12E8-C6D4-9469-707C32779764}"/>
                </a:ext>
              </a:extLst>
            </p:cNvPr>
            <p:cNvSpPr txBox="1"/>
            <p:nvPr/>
          </p:nvSpPr>
          <p:spPr>
            <a:xfrm>
              <a:off x="732329" y="5005842"/>
              <a:ext cx="1375505" cy="307777"/>
            </a:xfrm>
            <a:prstGeom prst="rect">
              <a:avLst/>
            </a:prstGeom>
            <a:noFill/>
          </p:spPr>
          <p:txBody>
            <a:bodyPr wrap="none" rtlCol="0">
              <a:spAutoFit/>
            </a:bodyPr>
            <a:lstStyle/>
            <a:p>
              <a:r>
                <a:rPr lang="en-IN" sz="1400" dirty="0">
                  <a:solidFill>
                    <a:schemeClr val="accent2"/>
                  </a:solidFill>
                </a:rPr>
                <a:t>Knowledge Base</a:t>
              </a:r>
            </a:p>
          </p:txBody>
        </p:sp>
        <p:sp>
          <p:nvSpPr>
            <p:cNvPr id="55" name="Rectangle: Rounded Corners 54">
              <a:extLst>
                <a:ext uri="{FF2B5EF4-FFF2-40B4-BE49-F238E27FC236}">
                  <a16:creationId xmlns:a16="http://schemas.microsoft.com/office/drawing/2014/main" id="{82C4A96B-055B-B227-EBE4-4FF0F8740E36}"/>
                </a:ext>
              </a:extLst>
            </p:cNvPr>
            <p:cNvSpPr/>
            <p:nvPr/>
          </p:nvSpPr>
          <p:spPr>
            <a:xfrm>
              <a:off x="308009" y="895149"/>
              <a:ext cx="10423054" cy="522651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0" name="TextBox 59">
              <a:extLst>
                <a:ext uri="{FF2B5EF4-FFF2-40B4-BE49-F238E27FC236}">
                  <a16:creationId xmlns:a16="http://schemas.microsoft.com/office/drawing/2014/main" id="{B39B2F22-07E0-CBB5-26EB-BD5309BB45C7}"/>
                </a:ext>
              </a:extLst>
            </p:cNvPr>
            <p:cNvSpPr txBox="1"/>
            <p:nvPr/>
          </p:nvSpPr>
          <p:spPr>
            <a:xfrm flipH="1">
              <a:off x="957179" y="280648"/>
              <a:ext cx="7792564" cy="646331"/>
            </a:xfrm>
            <a:prstGeom prst="rect">
              <a:avLst/>
            </a:prstGeom>
            <a:noFill/>
          </p:spPr>
          <p:txBody>
            <a:bodyPr wrap="square" rtlCol="0">
              <a:spAutoFit/>
            </a:bodyPr>
            <a:lstStyle/>
            <a:p>
              <a:r>
                <a:rPr lang="en-IN" b="1" dirty="0">
                  <a:solidFill>
                    <a:srgbClr val="0070C0"/>
                  </a:solidFill>
                </a:rPr>
                <a:t>Azure AI : Document Language Translator</a:t>
              </a:r>
            </a:p>
            <a:p>
              <a:r>
                <a:rPr lang="en-IN" b="1" dirty="0">
                  <a:solidFill>
                    <a:srgbClr val="0070C0"/>
                  </a:solidFill>
                </a:rPr>
                <a:t>(Azure Architecture) </a:t>
              </a:r>
            </a:p>
          </p:txBody>
        </p:sp>
        <p:grpSp>
          <p:nvGrpSpPr>
            <p:cNvPr id="7" name="Group 6">
              <a:extLst>
                <a:ext uri="{FF2B5EF4-FFF2-40B4-BE49-F238E27FC236}">
                  <a16:creationId xmlns:a16="http://schemas.microsoft.com/office/drawing/2014/main" id="{E63550E5-C502-3C6A-B830-5FE2BD517CD3}"/>
                </a:ext>
              </a:extLst>
            </p:cNvPr>
            <p:cNvGrpSpPr/>
            <p:nvPr/>
          </p:nvGrpSpPr>
          <p:grpSpPr>
            <a:xfrm>
              <a:off x="7858748" y="4178270"/>
              <a:ext cx="3338335" cy="1713730"/>
              <a:chOff x="8209666" y="4178270"/>
              <a:chExt cx="3338335" cy="1713730"/>
            </a:xfrm>
          </p:grpSpPr>
          <p:sp>
            <p:nvSpPr>
              <p:cNvPr id="51" name="TextBox 50">
                <a:extLst>
                  <a:ext uri="{FF2B5EF4-FFF2-40B4-BE49-F238E27FC236}">
                    <a16:creationId xmlns:a16="http://schemas.microsoft.com/office/drawing/2014/main" id="{EEAA0BA2-1EA0-D25A-6E0B-D5BAE5103247}"/>
                  </a:ext>
                </a:extLst>
              </p:cNvPr>
              <p:cNvSpPr txBox="1"/>
              <p:nvPr/>
            </p:nvSpPr>
            <p:spPr>
              <a:xfrm>
                <a:off x="8209666" y="5584223"/>
                <a:ext cx="3338335" cy="307777"/>
              </a:xfrm>
              <a:prstGeom prst="rect">
                <a:avLst/>
              </a:prstGeom>
              <a:noFill/>
            </p:spPr>
            <p:txBody>
              <a:bodyPr wrap="square" rtlCol="0">
                <a:spAutoFit/>
              </a:bodyPr>
              <a:lstStyle/>
              <a:p>
                <a:pPr algn="ctr"/>
                <a:r>
                  <a:rPr lang="en-IN" sz="1400" dirty="0">
                    <a:solidFill>
                      <a:schemeClr val="accent2"/>
                    </a:solidFill>
                  </a:rPr>
                  <a:t>Chatbot</a:t>
                </a:r>
              </a:p>
            </p:txBody>
          </p:sp>
          <p:pic>
            <p:nvPicPr>
              <p:cNvPr id="1028" name="Picture 4" descr="App Service">
                <a:extLst>
                  <a:ext uri="{FF2B5EF4-FFF2-40B4-BE49-F238E27FC236}">
                    <a16:creationId xmlns:a16="http://schemas.microsoft.com/office/drawing/2014/main" id="{C3DC56D7-40E2-477C-8E4C-19E25964C8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7761" y="4178270"/>
                <a:ext cx="945341" cy="945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CBC8FF-B6DD-0557-982A-F8AC614F47DF}"/>
                  </a:ext>
                </a:extLst>
              </p:cNvPr>
              <p:cNvSpPr txBox="1"/>
              <p:nvPr/>
            </p:nvSpPr>
            <p:spPr>
              <a:xfrm>
                <a:off x="9293085" y="4999032"/>
                <a:ext cx="1169816" cy="646331"/>
              </a:xfrm>
              <a:prstGeom prst="rect">
                <a:avLst/>
              </a:prstGeom>
              <a:noFill/>
            </p:spPr>
            <p:txBody>
              <a:bodyPr wrap="square">
                <a:spAutoFit/>
              </a:bodyPr>
              <a:lstStyle/>
              <a:p>
                <a:pPr algn="ctr"/>
                <a:r>
                  <a:rPr lang="en-IN" dirty="0"/>
                  <a:t>Azure </a:t>
                </a:r>
              </a:p>
              <a:p>
                <a:pPr algn="ctr"/>
                <a:r>
                  <a:rPr lang="en-IN" dirty="0"/>
                  <a:t>WebApp</a:t>
                </a:r>
              </a:p>
            </p:txBody>
          </p:sp>
        </p:grpSp>
      </p:grpSp>
    </p:spTree>
    <p:extLst>
      <p:ext uri="{BB962C8B-B14F-4D97-AF65-F5344CB8AC3E}">
        <p14:creationId xmlns:p14="http://schemas.microsoft.com/office/powerpoint/2010/main" val="2808151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259025-E7F3-D3B5-2A3E-216B6AFA7C8A}"/>
              </a:ext>
            </a:extLst>
          </p:cNvPr>
          <p:cNvSpPr txBox="1"/>
          <p:nvPr/>
        </p:nvSpPr>
        <p:spPr>
          <a:xfrm>
            <a:off x="1240321" y="1807761"/>
            <a:ext cx="9568849" cy="369332"/>
          </a:xfrm>
          <a:prstGeom prst="rect">
            <a:avLst/>
          </a:prstGeom>
          <a:noFill/>
        </p:spPr>
        <p:txBody>
          <a:bodyPr wrap="square">
            <a:spAutoFit/>
          </a:bodyPr>
          <a:lstStyle/>
          <a:p>
            <a:r>
              <a:rPr lang="en-IN" sz="1800" u="sng" dirty="0">
                <a:solidFill>
                  <a:srgbClr val="0563C1"/>
                </a:solidFill>
                <a:effectLst/>
                <a:latin typeface="Calibri" panose="020F0502020204030204" pitchFamily="34" charset="0"/>
                <a:ea typeface="Calibri" panose="020F0502020204030204" pitchFamily="34" charset="0"/>
                <a:hlinkClick r:id="rId2"/>
              </a:rPr>
              <a:t>https://delphiapi-flkts-dev-eastus-001.azurewebsites.net/v2/chat/completions</a:t>
            </a:r>
            <a:endParaRPr lang="en-IN" dirty="0"/>
          </a:p>
        </p:txBody>
      </p:sp>
      <p:sp>
        <p:nvSpPr>
          <p:cNvPr id="5" name="TextBox 4">
            <a:extLst>
              <a:ext uri="{FF2B5EF4-FFF2-40B4-BE49-F238E27FC236}">
                <a16:creationId xmlns:a16="http://schemas.microsoft.com/office/drawing/2014/main" id="{5D680F71-F4ED-6403-D8B1-E18F0DDCBA72}"/>
              </a:ext>
            </a:extLst>
          </p:cNvPr>
          <p:cNvSpPr txBox="1"/>
          <p:nvPr/>
        </p:nvSpPr>
        <p:spPr>
          <a:xfrm>
            <a:off x="1240322" y="928087"/>
            <a:ext cx="6097604" cy="369332"/>
          </a:xfrm>
          <a:prstGeom prst="rect">
            <a:avLst/>
          </a:prstGeom>
          <a:noFill/>
        </p:spPr>
        <p:txBody>
          <a:bodyPr wrap="square">
            <a:spAutoFit/>
          </a:bodyPr>
          <a:lstStyle/>
          <a:p>
            <a:pPr rtl="0"/>
            <a:r>
              <a:rPr lang="en-IN" b="1" i="1" dirty="0">
                <a:effectLst/>
              </a:rPr>
              <a:t>Backend </a:t>
            </a:r>
            <a:r>
              <a:rPr lang="en-IN" b="1" i="1" dirty="0" err="1">
                <a:effectLst/>
              </a:rPr>
              <a:t>Url</a:t>
            </a:r>
            <a:r>
              <a:rPr lang="en-IN" b="1" i="1" dirty="0">
                <a:effectLst/>
              </a:rPr>
              <a:t> for fluke-</a:t>
            </a:r>
            <a:r>
              <a:rPr lang="en-IN" b="1" i="1" dirty="0" err="1">
                <a:effectLst/>
              </a:rPr>
              <a:t>ts</a:t>
            </a:r>
            <a:r>
              <a:rPr lang="en-IN" b="1" i="1" dirty="0">
                <a:effectLst/>
              </a:rPr>
              <a:t>-</a:t>
            </a:r>
            <a:r>
              <a:rPr lang="en-IN" b="1" i="1" dirty="0" err="1">
                <a:effectLst/>
              </a:rPr>
              <a:t>gpt</a:t>
            </a:r>
            <a:endParaRPr lang="en-IN" dirty="0">
              <a:effectLst/>
            </a:endParaRPr>
          </a:p>
        </p:txBody>
      </p:sp>
    </p:spTree>
    <p:extLst>
      <p:ext uri="{BB962C8B-B14F-4D97-AF65-F5344CB8AC3E}">
        <p14:creationId xmlns:p14="http://schemas.microsoft.com/office/powerpoint/2010/main" val="2584007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997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954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0B3DC-05AE-05DD-B92D-7BCAD5B4FCB2}"/>
              </a:ext>
            </a:extLst>
          </p:cNvPr>
          <p:cNvPicPr>
            <a:picLocks noChangeAspect="1"/>
          </p:cNvPicPr>
          <p:nvPr/>
        </p:nvPicPr>
        <p:blipFill>
          <a:blip r:embed="rId2"/>
          <a:stretch>
            <a:fillRect/>
          </a:stretch>
        </p:blipFill>
        <p:spPr>
          <a:xfrm>
            <a:off x="1079350" y="2158259"/>
            <a:ext cx="5816899" cy="2197213"/>
          </a:xfrm>
          <a:prstGeom prst="rect">
            <a:avLst/>
          </a:prstGeom>
        </p:spPr>
      </p:pic>
      <p:sp>
        <p:nvSpPr>
          <p:cNvPr id="5" name="TextBox 4">
            <a:extLst>
              <a:ext uri="{FF2B5EF4-FFF2-40B4-BE49-F238E27FC236}">
                <a16:creationId xmlns:a16="http://schemas.microsoft.com/office/drawing/2014/main" id="{A1E05D6F-ABB1-8D51-4B1E-A297EA92FF90}"/>
              </a:ext>
            </a:extLst>
          </p:cNvPr>
          <p:cNvSpPr txBox="1"/>
          <p:nvPr/>
        </p:nvSpPr>
        <p:spPr>
          <a:xfrm>
            <a:off x="609598" y="692835"/>
            <a:ext cx="9055101" cy="954107"/>
          </a:xfrm>
          <a:prstGeom prst="rect">
            <a:avLst/>
          </a:prstGeom>
          <a:noFill/>
        </p:spPr>
        <p:txBody>
          <a:bodyPr wrap="square">
            <a:spAutoFit/>
          </a:bodyPr>
          <a:lstStyle/>
          <a:p>
            <a:r>
              <a:rPr lang="en-IN" sz="2800" dirty="0"/>
              <a:t>https://learn.microsoft.com/en-us/azure/search/search-blob-storage-integration</a:t>
            </a:r>
          </a:p>
        </p:txBody>
      </p:sp>
      <p:sp>
        <p:nvSpPr>
          <p:cNvPr id="7" name="TextBox 6">
            <a:extLst>
              <a:ext uri="{FF2B5EF4-FFF2-40B4-BE49-F238E27FC236}">
                <a16:creationId xmlns:a16="http://schemas.microsoft.com/office/drawing/2014/main" id="{3C9A0A9A-FD30-4CEA-F71D-577D77F5FF24}"/>
              </a:ext>
            </a:extLst>
          </p:cNvPr>
          <p:cNvSpPr txBox="1"/>
          <p:nvPr/>
        </p:nvSpPr>
        <p:spPr>
          <a:xfrm>
            <a:off x="7213600" y="2558534"/>
            <a:ext cx="4368800" cy="923330"/>
          </a:xfrm>
          <a:prstGeom prst="rect">
            <a:avLst/>
          </a:prstGeom>
          <a:noFill/>
        </p:spPr>
        <p:txBody>
          <a:bodyPr wrap="square">
            <a:spAutoFit/>
          </a:bodyPr>
          <a:lstStyle/>
          <a:p>
            <a:r>
              <a:rPr lang="en-IN" dirty="0">
                <a:solidFill>
                  <a:srgbClr val="FF0000"/>
                </a:solidFill>
              </a:rPr>
              <a:t>cognitive search storage</a:t>
            </a:r>
          </a:p>
          <a:p>
            <a:endParaRPr lang="en-IN" dirty="0">
              <a:solidFill>
                <a:srgbClr val="FF0000"/>
              </a:solidFill>
            </a:endParaRPr>
          </a:p>
          <a:p>
            <a:r>
              <a:rPr lang="en-IN" dirty="0">
                <a:solidFill>
                  <a:srgbClr val="FF0000"/>
                </a:solidFill>
              </a:rPr>
              <a:t>does cognitive search has its own memory</a:t>
            </a:r>
          </a:p>
        </p:txBody>
      </p:sp>
      <p:pic>
        <p:nvPicPr>
          <p:cNvPr id="9" name="Picture 8">
            <a:extLst>
              <a:ext uri="{FF2B5EF4-FFF2-40B4-BE49-F238E27FC236}">
                <a16:creationId xmlns:a16="http://schemas.microsoft.com/office/drawing/2014/main" id="{375209BE-EB53-5EDA-1DF4-77669B6C460C}"/>
              </a:ext>
            </a:extLst>
          </p:cNvPr>
          <p:cNvPicPr>
            <a:picLocks noChangeAspect="1"/>
          </p:cNvPicPr>
          <p:nvPr/>
        </p:nvPicPr>
        <p:blipFill>
          <a:blip r:embed="rId3"/>
          <a:stretch>
            <a:fillRect/>
          </a:stretch>
        </p:blipFill>
        <p:spPr>
          <a:xfrm>
            <a:off x="507832" y="4866789"/>
            <a:ext cx="6528135" cy="1511378"/>
          </a:xfrm>
          <a:prstGeom prst="rect">
            <a:avLst/>
          </a:prstGeom>
        </p:spPr>
      </p:pic>
    </p:spTree>
    <p:extLst>
      <p:ext uri="{BB962C8B-B14F-4D97-AF65-F5344CB8AC3E}">
        <p14:creationId xmlns:p14="http://schemas.microsoft.com/office/powerpoint/2010/main" val="3569896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C753FE-919A-AE08-ADFD-8FDE1D915D2A}"/>
              </a:ext>
            </a:extLst>
          </p:cNvPr>
          <p:cNvSpPr txBox="1"/>
          <p:nvPr/>
        </p:nvSpPr>
        <p:spPr>
          <a:xfrm>
            <a:off x="1027497" y="752185"/>
            <a:ext cx="6097604" cy="2862322"/>
          </a:xfrm>
          <a:prstGeom prst="rect">
            <a:avLst/>
          </a:prstGeom>
          <a:noFill/>
        </p:spPr>
        <p:txBody>
          <a:bodyPr wrap="square">
            <a:spAutoFit/>
          </a:bodyPr>
          <a:lstStyle/>
          <a:p>
            <a:r>
              <a:rPr lang="en-IN" dirty="0">
                <a:hlinkClick r:id="rId2" tooltip="https://medium.com/@tam.tamanna18/exploring-the-power-of-nlp-why-embeddings-usually-outperform-tf-idf-98742e7b0bce#:~:text=unlike%20tf%2didf%2c%20which%20only,documents%20based%20on%20their%20content."/>
              </a:rPr>
              <a:t>https://medium.com/@tam.tamanna18/exploring-the-power-of-nlp-why-embeddings-usually-outperform-tf-idf-98742e7b0bce#:~:text=Unlike%20TF%2DIDF%2C%20which%20only,documents%20based%20on%20their%20content.</a:t>
            </a:r>
            <a:endParaRPr lang="en-IN" dirty="0"/>
          </a:p>
          <a:p>
            <a:endParaRPr lang="en-IN" dirty="0"/>
          </a:p>
          <a:p>
            <a:r>
              <a:rPr lang="en-IN" dirty="0"/>
              <a:t>5 sentences for one chunk </a:t>
            </a:r>
          </a:p>
          <a:p>
            <a:endParaRPr lang="en-IN" dirty="0"/>
          </a:p>
          <a:p>
            <a:r>
              <a:rPr lang="en-IN" dirty="0"/>
              <a:t>And 5 chunks for one question</a:t>
            </a:r>
          </a:p>
          <a:p>
            <a:endParaRPr lang="en-IN" dirty="0"/>
          </a:p>
          <a:p>
            <a:r>
              <a:rPr lang="en-IN" dirty="0"/>
              <a:t>16000 tokens</a:t>
            </a:r>
          </a:p>
        </p:txBody>
      </p:sp>
      <p:sp>
        <p:nvSpPr>
          <p:cNvPr id="9" name="TextBox 8">
            <a:extLst>
              <a:ext uri="{FF2B5EF4-FFF2-40B4-BE49-F238E27FC236}">
                <a16:creationId xmlns:a16="http://schemas.microsoft.com/office/drawing/2014/main" id="{7235C386-233F-BEE9-7EE0-3381CCF8D15E}"/>
              </a:ext>
            </a:extLst>
          </p:cNvPr>
          <p:cNvSpPr txBox="1"/>
          <p:nvPr/>
        </p:nvSpPr>
        <p:spPr>
          <a:xfrm>
            <a:off x="892743" y="382853"/>
            <a:ext cx="6097604" cy="369332"/>
          </a:xfrm>
          <a:prstGeom prst="rect">
            <a:avLst/>
          </a:prstGeom>
          <a:noFill/>
        </p:spPr>
        <p:txBody>
          <a:bodyPr wrap="square">
            <a:spAutoFit/>
          </a:bodyPr>
          <a:lstStyle/>
          <a:p>
            <a:r>
              <a:rPr lang="en-IN" u="sng" dirty="0"/>
              <a:t>TFIFD vs Embedding:</a:t>
            </a:r>
          </a:p>
        </p:txBody>
      </p:sp>
      <p:grpSp>
        <p:nvGrpSpPr>
          <p:cNvPr id="12" name="Group 11">
            <a:extLst>
              <a:ext uri="{FF2B5EF4-FFF2-40B4-BE49-F238E27FC236}">
                <a16:creationId xmlns:a16="http://schemas.microsoft.com/office/drawing/2014/main" id="{88DC12F6-44CA-C7BD-3BE2-367837CE701C}"/>
              </a:ext>
            </a:extLst>
          </p:cNvPr>
          <p:cNvGrpSpPr/>
          <p:nvPr/>
        </p:nvGrpSpPr>
        <p:grpSpPr>
          <a:xfrm>
            <a:off x="998621" y="4491670"/>
            <a:ext cx="6097604" cy="761748"/>
            <a:chOff x="998621" y="4491670"/>
            <a:chExt cx="6097604" cy="761748"/>
          </a:xfrm>
        </p:grpSpPr>
        <p:sp>
          <p:nvSpPr>
            <p:cNvPr id="5" name="TextBox 4">
              <a:extLst>
                <a:ext uri="{FF2B5EF4-FFF2-40B4-BE49-F238E27FC236}">
                  <a16:creationId xmlns:a16="http://schemas.microsoft.com/office/drawing/2014/main" id="{CC21C700-D72E-057D-1E00-8E74CA62AC50}"/>
                </a:ext>
              </a:extLst>
            </p:cNvPr>
            <p:cNvSpPr txBox="1"/>
            <p:nvPr/>
          </p:nvSpPr>
          <p:spPr>
            <a:xfrm>
              <a:off x="998621" y="4884086"/>
              <a:ext cx="6097604" cy="369332"/>
            </a:xfrm>
            <a:prstGeom prst="rect">
              <a:avLst/>
            </a:prstGeom>
            <a:noFill/>
          </p:spPr>
          <p:txBody>
            <a:bodyPr wrap="square">
              <a:spAutoFit/>
            </a:bodyPr>
            <a:lstStyle/>
            <a:p>
              <a:r>
                <a:rPr lang="en-IN" dirty="0">
                  <a:hlinkClick r:id="rId3"/>
                </a:rPr>
                <a:t>https://degreed.com/plan/3135597</a:t>
              </a:r>
              <a:endParaRPr lang="en-IN" dirty="0"/>
            </a:p>
          </p:txBody>
        </p:sp>
        <p:sp>
          <p:nvSpPr>
            <p:cNvPr id="11" name="TextBox 10">
              <a:extLst>
                <a:ext uri="{FF2B5EF4-FFF2-40B4-BE49-F238E27FC236}">
                  <a16:creationId xmlns:a16="http://schemas.microsoft.com/office/drawing/2014/main" id="{66738CED-64C4-E07E-459A-ED22DDD7E1D0}"/>
                </a:ext>
              </a:extLst>
            </p:cNvPr>
            <p:cNvSpPr txBox="1"/>
            <p:nvPr/>
          </p:nvSpPr>
          <p:spPr>
            <a:xfrm>
              <a:off x="998621" y="4491670"/>
              <a:ext cx="6097604" cy="369332"/>
            </a:xfrm>
            <a:prstGeom prst="rect">
              <a:avLst/>
            </a:prstGeom>
            <a:noFill/>
          </p:spPr>
          <p:txBody>
            <a:bodyPr wrap="square">
              <a:spAutoFit/>
            </a:bodyPr>
            <a:lstStyle/>
            <a:p>
              <a:r>
                <a:rPr lang="en-IN" u="sng" dirty="0" err="1"/>
                <a:t>CapG</a:t>
              </a:r>
              <a:r>
                <a:rPr lang="en-IN" u="sng" dirty="0"/>
                <a:t> Degreed :</a:t>
              </a:r>
              <a:endParaRPr lang="en-IN" dirty="0"/>
            </a:p>
          </p:txBody>
        </p:sp>
      </p:grpSp>
    </p:spTree>
    <p:extLst>
      <p:ext uri="{BB962C8B-B14F-4D97-AF65-F5344CB8AC3E}">
        <p14:creationId xmlns:p14="http://schemas.microsoft.com/office/powerpoint/2010/main" val="1367183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gemini Global June 2021">
  <a:themeElements>
    <a:clrScheme name="Custom 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70AD"/>
      </a:hlink>
      <a:folHlink>
        <a:srgbClr val="12ABDB"/>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chor="t" anchorCtr="0">
        <a:spAutoFit/>
      </a:bodyPr>
      <a:lstStyle>
        <a:defPPr algn="l">
          <a:defRPr sz="1400" dirty="0" err="1" smtClean="0"/>
        </a:defPPr>
      </a:lstStyle>
    </a:txDef>
  </a:objectDefaults>
  <a:extraClrSchemeLst/>
  <a:extLst>
    <a:ext uri="{05A4C25C-085E-4340-85A3-A5531E510DB2}">
      <thm15:themeFamily xmlns:thm15="http://schemas.microsoft.com/office/thememl/2012/main" name="Blank" id="{027C5F24-F770-4C08-8DF0-78E757AFA239}" vid="{B555E5DB-5063-4139-80B7-5C9BA32992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BFCB0CD2D353439D2E0568DC3522FC" ma:contentTypeVersion="4" ma:contentTypeDescription="Create a new document." ma:contentTypeScope="" ma:versionID="84fa7e399cc1a7e9b116b0266e5d8b7c">
  <xsd:schema xmlns:xsd="http://www.w3.org/2001/XMLSchema" xmlns:xs="http://www.w3.org/2001/XMLSchema" xmlns:p="http://schemas.microsoft.com/office/2006/metadata/properties" xmlns:ns2="185fb003-e227-4ed4-889f-a088b69f949a" xmlns:ns3="1545c22a-bf67-4bcb-83df-f1d8871a80b7" targetNamespace="http://schemas.microsoft.com/office/2006/metadata/properties" ma:root="true" ma:fieldsID="074295b0907379e29d4011024b94cd72" ns2:_="" ns3:_="">
    <xsd:import namespace="185fb003-e227-4ed4-889f-a088b69f949a"/>
    <xsd:import namespace="1545c22a-bf67-4bcb-83df-f1d8871a80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fb003-e227-4ed4-889f-a088b69f94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45c22a-bf67-4bcb-83df-f1d8871a80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A684F3-F11C-4557-A2C0-5F5FD2BDB965}">
  <ds:schemaRefs>
    <ds:schemaRef ds:uri="1545c22a-bf67-4bcb-83df-f1d8871a80b7"/>
    <ds:schemaRef ds:uri="185fb003-e227-4ed4-889f-a088b69f94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3ED823-5932-4A85-ADDC-0F3A2B95BFEA}">
  <ds:schemaRefs>
    <ds:schemaRef ds:uri="1545c22a-bf67-4bcb-83df-f1d8871a80b7"/>
    <ds:schemaRef ds:uri="http://purl.org/dc/terms/"/>
    <ds:schemaRef ds:uri="185fb003-e227-4ed4-889f-a088b69f949a"/>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7826E18-86E6-461B-8852-4E92329FC0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238916</TotalTime>
  <Words>8829</Words>
  <Application>Microsoft Office PowerPoint</Application>
  <PresentationFormat>Widescreen</PresentationFormat>
  <Paragraphs>1011</Paragraphs>
  <Slides>136</Slides>
  <Notes>1</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136</vt:i4>
      </vt:variant>
    </vt:vector>
  </HeadingPairs>
  <TitlesOfParts>
    <vt:vector size="157" baseType="lpstr">
      <vt:lpstr>-apple-system</vt:lpstr>
      <vt:lpstr>Aptos Narrow</vt:lpstr>
      <vt:lpstr>Arial</vt:lpstr>
      <vt:lpstr>Calibri</vt:lpstr>
      <vt:lpstr>Calibri Light</vt:lpstr>
      <vt:lpstr>Consolas</vt:lpstr>
      <vt:lpstr>Google Sans</vt:lpstr>
      <vt:lpstr>Inter</vt:lpstr>
      <vt:lpstr>Roboto</vt:lpstr>
      <vt:lpstr>Segoe UI</vt:lpstr>
      <vt:lpstr>SFMono-Regular</vt:lpstr>
      <vt:lpstr>sohne</vt:lpstr>
      <vt:lpstr>Söhne</vt:lpstr>
      <vt:lpstr>Tahoma</vt:lpstr>
      <vt:lpstr>Ubuntu</vt:lpstr>
      <vt:lpstr>Ubuntu Medium</vt:lpstr>
      <vt:lpstr>Verdana</vt:lpstr>
      <vt:lpstr>Wingdings</vt:lpstr>
      <vt:lpstr>Office Theme</vt:lpstr>
      <vt:lpstr>Capgemini Global June 2021</vt:lpstr>
      <vt:lpstr>think-cell Slide</vt:lpstr>
      <vt:lpstr>Fluke – Demand Forecasting Queries &amp; Approach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Request BI_ODL</dc:title>
  <dc:creator>Suresh, Adusumilli Naga</dc:creator>
  <cp:lastModifiedBy>Suresh, Adusumilli Naga</cp:lastModifiedBy>
  <cp:revision>543</cp:revision>
  <cp:lastPrinted>2023-09-26T12:33:13Z</cp:lastPrinted>
  <dcterms:created xsi:type="dcterms:W3CDTF">2022-09-15T13:26:32Z</dcterms:created>
  <dcterms:modified xsi:type="dcterms:W3CDTF">2024-03-12T13:33:52Z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0x010100E5BFCB0CD2D353439D2E0568DC3522FC</vt:lpwstr>
  </property>
</Properties>
</file>